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59" r:id="rId3"/>
    <p:sldId id="293" r:id="rId4"/>
    <p:sldId id="260" r:id="rId5"/>
    <p:sldId id="261" r:id="rId6"/>
    <p:sldId id="262" r:id="rId7"/>
    <p:sldId id="263" r:id="rId8"/>
    <p:sldId id="264" r:id="rId9"/>
    <p:sldId id="294" r:id="rId10"/>
    <p:sldId id="296" r:id="rId11"/>
    <p:sldId id="295" r:id="rId12"/>
    <p:sldId id="297" r:id="rId13"/>
    <p:sldId id="325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16" r:id="rId23"/>
    <p:sldId id="317" r:id="rId24"/>
    <p:sldId id="318" r:id="rId25"/>
    <p:sldId id="319" r:id="rId26"/>
    <p:sldId id="320" r:id="rId27"/>
    <p:sldId id="321" r:id="rId28"/>
    <p:sldId id="326" r:id="rId29"/>
    <p:sldId id="308" r:id="rId30"/>
    <p:sldId id="328" r:id="rId31"/>
    <p:sldId id="309" r:id="rId32"/>
    <p:sldId id="310" r:id="rId33"/>
    <p:sldId id="311" r:id="rId34"/>
    <p:sldId id="312" r:id="rId35"/>
    <p:sldId id="313" r:id="rId36"/>
    <p:sldId id="329" r:id="rId37"/>
    <p:sldId id="314" r:id="rId38"/>
    <p:sldId id="324" r:id="rId39"/>
    <p:sldId id="327" r:id="rId40"/>
    <p:sldId id="32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24D846-92FE-E243-87CB-12443299E549}" v="100" dt="2025-02-14T17:40:13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21"/>
    <p:restoredTop sz="96170"/>
  </p:normalViewPr>
  <p:slideViewPr>
    <p:cSldViewPr snapToGrid="0">
      <p:cViewPr varScale="1">
        <p:scale>
          <a:sx n="118" d="100"/>
          <a:sy n="118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Caldararu" userId="fc8e66e4-48ec-41c8-8127-b05a3d560b48" providerId="ADAL" clId="{E024D846-92FE-E243-87CB-12443299E549}"/>
    <pc:docChg chg="custSel addSld delSld modSld">
      <pc:chgData name="Silvia Caldararu" userId="fc8e66e4-48ec-41c8-8127-b05a3d560b48" providerId="ADAL" clId="{E024D846-92FE-E243-87CB-12443299E549}" dt="2025-02-17T09:29:26.720" v="737" actId="20577"/>
      <pc:docMkLst>
        <pc:docMk/>
      </pc:docMkLst>
      <pc:sldChg chg="modSp mod">
        <pc:chgData name="Silvia Caldararu" userId="fc8e66e4-48ec-41c8-8127-b05a3d560b48" providerId="ADAL" clId="{E024D846-92FE-E243-87CB-12443299E549}" dt="2025-02-14T17:25:09.965" v="21" actId="1076"/>
        <pc:sldMkLst>
          <pc:docMk/>
          <pc:sldMk cId="0" sldId="264"/>
        </pc:sldMkLst>
        <pc:spChg chg="mod">
          <ac:chgData name="Silvia Caldararu" userId="fc8e66e4-48ec-41c8-8127-b05a3d560b48" providerId="ADAL" clId="{E024D846-92FE-E243-87CB-12443299E549}" dt="2025-02-14T17:25:09.965" v="21" actId="1076"/>
          <ac:spMkLst>
            <pc:docMk/>
            <pc:sldMk cId="0" sldId="264"/>
            <ac:spMk id="171" creationId="{00000000-0000-0000-0000-000000000000}"/>
          </ac:spMkLst>
        </pc:spChg>
      </pc:sldChg>
      <pc:sldChg chg="del">
        <pc:chgData name="Silvia Caldararu" userId="fc8e66e4-48ec-41c8-8127-b05a3d560b48" providerId="ADAL" clId="{E024D846-92FE-E243-87CB-12443299E549}" dt="2025-02-14T17:25:33.981" v="23" actId="2696"/>
        <pc:sldMkLst>
          <pc:docMk/>
          <pc:sldMk cId="2668046349" sldId="298"/>
        </pc:sldMkLst>
      </pc:sldChg>
      <pc:sldChg chg="addSp delSp modSp mod">
        <pc:chgData name="Silvia Caldararu" userId="fc8e66e4-48ec-41c8-8127-b05a3d560b48" providerId="ADAL" clId="{E024D846-92FE-E243-87CB-12443299E549}" dt="2025-02-14T17:16:58.856" v="6" actId="1076"/>
        <pc:sldMkLst>
          <pc:docMk/>
          <pc:sldMk cId="4243340122" sldId="305"/>
        </pc:sldMkLst>
        <pc:picChg chg="add mod">
          <ac:chgData name="Silvia Caldararu" userId="fc8e66e4-48ec-41c8-8127-b05a3d560b48" providerId="ADAL" clId="{E024D846-92FE-E243-87CB-12443299E549}" dt="2025-02-14T17:16:58.856" v="6" actId="1076"/>
          <ac:picMkLst>
            <pc:docMk/>
            <pc:sldMk cId="4243340122" sldId="305"/>
            <ac:picMk id="5" creationId="{9E3A6E70-9C88-518C-B1BA-A78C818B624A}"/>
          </ac:picMkLst>
        </pc:picChg>
      </pc:sldChg>
      <pc:sldChg chg="modSp mod">
        <pc:chgData name="Silvia Caldararu" userId="fc8e66e4-48ec-41c8-8127-b05a3d560b48" providerId="ADAL" clId="{E024D846-92FE-E243-87CB-12443299E549}" dt="2025-02-14T17:27:03.184" v="52" actId="404"/>
        <pc:sldMkLst>
          <pc:docMk/>
          <pc:sldMk cId="2694479653" sldId="306"/>
        </pc:sldMkLst>
        <pc:spChg chg="mod">
          <ac:chgData name="Silvia Caldararu" userId="fc8e66e4-48ec-41c8-8127-b05a3d560b48" providerId="ADAL" clId="{E024D846-92FE-E243-87CB-12443299E549}" dt="2025-02-14T17:27:03.184" v="52" actId="404"/>
          <ac:spMkLst>
            <pc:docMk/>
            <pc:sldMk cId="2694479653" sldId="306"/>
            <ac:spMk id="2" creationId="{4C5409D0-CD14-424A-053A-2057DC6C32BE}"/>
          </ac:spMkLst>
        </pc:spChg>
      </pc:sldChg>
      <pc:sldChg chg="del">
        <pc:chgData name="Silvia Caldararu" userId="fc8e66e4-48ec-41c8-8127-b05a3d560b48" providerId="ADAL" clId="{E024D846-92FE-E243-87CB-12443299E549}" dt="2025-02-14T17:25:51.912" v="25" actId="2696"/>
        <pc:sldMkLst>
          <pc:docMk/>
          <pc:sldMk cId="2081460790" sldId="307"/>
        </pc:sldMkLst>
      </pc:sldChg>
      <pc:sldChg chg="del">
        <pc:chgData name="Silvia Caldararu" userId="fc8e66e4-48ec-41c8-8127-b05a3d560b48" providerId="ADAL" clId="{E024D846-92FE-E243-87CB-12443299E549}" dt="2025-02-14T17:26:19.206" v="28" actId="2696"/>
        <pc:sldMkLst>
          <pc:docMk/>
          <pc:sldMk cId="3037064997" sldId="315"/>
        </pc:sldMkLst>
      </pc:sldChg>
      <pc:sldChg chg="modSp mod">
        <pc:chgData name="Silvia Caldararu" userId="fc8e66e4-48ec-41c8-8127-b05a3d560b48" providerId="ADAL" clId="{E024D846-92FE-E243-87CB-12443299E549}" dt="2025-02-17T09:29:26.720" v="737" actId="20577"/>
        <pc:sldMkLst>
          <pc:docMk/>
          <pc:sldMk cId="3582540999" sldId="318"/>
        </pc:sldMkLst>
        <pc:spChg chg="mod">
          <ac:chgData name="Silvia Caldararu" userId="fc8e66e4-48ec-41c8-8127-b05a3d560b48" providerId="ADAL" clId="{E024D846-92FE-E243-87CB-12443299E549}" dt="2025-02-17T09:29:26.720" v="737" actId="20577"/>
          <ac:spMkLst>
            <pc:docMk/>
            <pc:sldMk cId="3582540999" sldId="318"/>
            <ac:spMk id="8" creationId="{6F1FF79E-6AD3-DBC8-28B3-E4F4A1080D93}"/>
          </ac:spMkLst>
        </pc:spChg>
      </pc:sldChg>
      <pc:sldChg chg="add">
        <pc:chgData name="Silvia Caldararu" userId="fc8e66e4-48ec-41c8-8127-b05a3d560b48" providerId="ADAL" clId="{E024D846-92FE-E243-87CB-12443299E549}" dt="2025-02-14T17:25:31.033" v="22"/>
        <pc:sldMkLst>
          <pc:docMk/>
          <pc:sldMk cId="1530748549" sldId="325"/>
        </pc:sldMkLst>
      </pc:sldChg>
      <pc:sldChg chg="del">
        <pc:chgData name="Silvia Caldararu" userId="fc8e66e4-48ec-41c8-8127-b05a3d560b48" providerId="ADAL" clId="{E024D846-92FE-E243-87CB-12443299E549}" dt="2025-02-14T17:07:06.255" v="0" actId="2696"/>
        <pc:sldMkLst>
          <pc:docMk/>
          <pc:sldMk cId="3297349737" sldId="325"/>
        </pc:sldMkLst>
      </pc:sldChg>
      <pc:sldChg chg="add">
        <pc:chgData name="Silvia Caldararu" userId="fc8e66e4-48ec-41c8-8127-b05a3d560b48" providerId="ADAL" clId="{E024D846-92FE-E243-87CB-12443299E549}" dt="2025-02-14T17:25:47.807" v="24"/>
        <pc:sldMkLst>
          <pc:docMk/>
          <pc:sldMk cId="3412665223" sldId="326"/>
        </pc:sldMkLst>
      </pc:sldChg>
      <pc:sldChg chg="addSp modSp add">
        <pc:chgData name="Silvia Caldararu" userId="fc8e66e4-48ec-41c8-8127-b05a3d560b48" providerId="ADAL" clId="{E024D846-92FE-E243-87CB-12443299E549}" dt="2025-02-14T17:26:16.024" v="27"/>
        <pc:sldMkLst>
          <pc:docMk/>
          <pc:sldMk cId="3495305925" sldId="327"/>
        </pc:sldMkLst>
        <pc:picChg chg="add mod">
          <ac:chgData name="Silvia Caldararu" userId="fc8e66e4-48ec-41c8-8127-b05a3d560b48" providerId="ADAL" clId="{E024D846-92FE-E243-87CB-12443299E549}" dt="2025-02-14T17:26:16.024" v="27"/>
          <ac:picMkLst>
            <pc:docMk/>
            <pc:sldMk cId="3495305925" sldId="327"/>
            <ac:picMk id="2" creationId="{B32D6B86-11D7-9F39-A5A1-7A566CF77D81}"/>
          </ac:picMkLst>
        </pc:picChg>
        <pc:picChg chg="add mod">
          <ac:chgData name="Silvia Caldararu" userId="fc8e66e4-48ec-41c8-8127-b05a3d560b48" providerId="ADAL" clId="{E024D846-92FE-E243-87CB-12443299E549}" dt="2025-02-14T17:26:16.024" v="27"/>
          <ac:picMkLst>
            <pc:docMk/>
            <pc:sldMk cId="3495305925" sldId="327"/>
            <ac:picMk id="3" creationId="{B2AB0767-F5AA-6CA8-E7C2-0ADE29623E38}"/>
          </ac:picMkLst>
        </pc:picChg>
      </pc:sldChg>
      <pc:sldChg chg="addSp delSp modSp new mod">
        <pc:chgData name="Silvia Caldararu" userId="fc8e66e4-48ec-41c8-8127-b05a3d560b48" providerId="ADAL" clId="{E024D846-92FE-E243-87CB-12443299E549}" dt="2025-02-14T17:38:40.121" v="499" actId="20577"/>
        <pc:sldMkLst>
          <pc:docMk/>
          <pc:sldMk cId="2965556069" sldId="328"/>
        </pc:sldMkLst>
        <pc:spChg chg="mod">
          <ac:chgData name="Silvia Caldararu" userId="fc8e66e4-48ec-41c8-8127-b05a3d560b48" providerId="ADAL" clId="{E024D846-92FE-E243-87CB-12443299E549}" dt="2025-02-14T17:30:57.998" v="91" actId="20577"/>
          <ac:spMkLst>
            <pc:docMk/>
            <pc:sldMk cId="2965556069" sldId="328"/>
            <ac:spMk id="2" creationId="{7FA1D891-43E2-1D60-4555-2FE3F4EF00DD}"/>
          </ac:spMkLst>
        </pc:spChg>
        <pc:spChg chg="add mod">
          <ac:chgData name="Silvia Caldararu" userId="fc8e66e4-48ec-41c8-8127-b05a3d560b48" providerId="ADAL" clId="{E024D846-92FE-E243-87CB-12443299E549}" dt="2025-02-14T17:34:05.070" v="128" actId="14100"/>
          <ac:spMkLst>
            <pc:docMk/>
            <pc:sldMk cId="2965556069" sldId="328"/>
            <ac:spMk id="3" creationId="{F0689A02-0AA2-7C0C-85C4-9E28B6FB2937}"/>
          </ac:spMkLst>
        </pc:spChg>
        <pc:spChg chg="add mod">
          <ac:chgData name="Silvia Caldararu" userId="fc8e66e4-48ec-41c8-8127-b05a3d560b48" providerId="ADAL" clId="{E024D846-92FE-E243-87CB-12443299E549}" dt="2025-02-14T17:36:18.692" v="184" actId="20577"/>
          <ac:spMkLst>
            <pc:docMk/>
            <pc:sldMk cId="2965556069" sldId="328"/>
            <ac:spMk id="5" creationId="{A6CC6410-A43A-69D0-2F2F-7F41DBB8EED3}"/>
          </ac:spMkLst>
        </pc:spChg>
        <pc:spChg chg="add mod">
          <ac:chgData name="Silvia Caldararu" userId="fc8e66e4-48ec-41c8-8127-b05a3d560b48" providerId="ADAL" clId="{E024D846-92FE-E243-87CB-12443299E549}" dt="2025-02-14T17:37:21.615" v="299" actId="14100"/>
          <ac:spMkLst>
            <pc:docMk/>
            <pc:sldMk cId="2965556069" sldId="328"/>
            <ac:spMk id="6" creationId="{FA76B5CB-7F5D-501B-9A5E-A615BC622AC6}"/>
          </ac:spMkLst>
        </pc:spChg>
        <pc:spChg chg="add mod">
          <ac:chgData name="Silvia Caldararu" userId="fc8e66e4-48ec-41c8-8127-b05a3d560b48" providerId="ADAL" clId="{E024D846-92FE-E243-87CB-12443299E549}" dt="2025-02-14T17:38:40.121" v="499" actId="20577"/>
          <ac:spMkLst>
            <pc:docMk/>
            <pc:sldMk cId="2965556069" sldId="328"/>
            <ac:spMk id="7" creationId="{4A6572F2-75A0-3A28-D55A-9C5E44A27BBB}"/>
          </ac:spMkLst>
        </pc:spChg>
      </pc:sldChg>
      <pc:sldChg chg="addSp modSp new mod">
        <pc:chgData name="Silvia Caldararu" userId="fc8e66e4-48ec-41c8-8127-b05a3d560b48" providerId="ADAL" clId="{E024D846-92FE-E243-87CB-12443299E549}" dt="2025-02-14T17:40:48.868" v="736" actId="1076"/>
        <pc:sldMkLst>
          <pc:docMk/>
          <pc:sldMk cId="2208310605" sldId="329"/>
        </pc:sldMkLst>
        <pc:spChg chg="mod">
          <ac:chgData name="Silvia Caldararu" userId="fc8e66e4-48ec-41c8-8127-b05a3d560b48" providerId="ADAL" clId="{E024D846-92FE-E243-87CB-12443299E549}" dt="2025-02-14T17:39:08.034" v="543" actId="20577"/>
          <ac:spMkLst>
            <pc:docMk/>
            <pc:sldMk cId="2208310605" sldId="329"/>
            <ac:spMk id="2" creationId="{6CAD7DFB-0401-2B2D-CD86-CF29A9F3026D}"/>
          </ac:spMkLst>
        </pc:spChg>
        <pc:spChg chg="add mod">
          <ac:chgData name="Silvia Caldararu" userId="fc8e66e4-48ec-41c8-8127-b05a3d560b48" providerId="ADAL" clId="{E024D846-92FE-E243-87CB-12443299E549}" dt="2025-02-14T17:39:42.536" v="601" actId="1076"/>
          <ac:spMkLst>
            <pc:docMk/>
            <pc:sldMk cId="2208310605" sldId="329"/>
            <ac:spMk id="3" creationId="{87C3B29A-14E8-7637-FE82-AC0BB1CA475B}"/>
          </ac:spMkLst>
        </pc:spChg>
        <pc:spChg chg="add mod">
          <ac:chgData name="Silvia Caldararu" userId="fc8e66e4-48ec-41c8-8127-b05a3d560b48" providerId="ADAL" clId="{E024D846-92FE-E243-87CB-12443299E549}" dt="2025-02-14T17:40:47.033" v="735" actId="1076"/>
          <ac:spMkLst>
            <pc:docMk/>
            <pc:sldMk cId="2208310605" sldId="329"/>
            <ac:spMk id="5" creationId="{A92BE8A5-14A8-9244-D78E-FF1DFCDBDEEE}"/>
          </ac:spMkLst>
        </pc:spChg>
        <pc:spChg chg="add mod">
          <ac:chgData name="Silvia Caldararu" userId="fc8e66e4-48ec-41c8-8127-b05a3d560b48" providerId="ADAL" clId="{E024D846-92FE-E243-87CB-12443299E549}" dt="2025-02-14T17:40:48.868" v="736" actId="1076"/>
          <ac:spMkLst>
            <pc:docMk/>
            <pc:sldMk cId="2208310605" sldId="329"/>
            <ac:spMk id="6" creationId="{8576D807-09ED-40AD-D988-9F02DB21A87E}"/>
          </ac:spMkLst>
        </pc:spChg>
      </pc:sldChg>
    </pc:docChg>
  </pc:docChgLst>
  <pc:docChgLst>
    <pc:chgData name="Silvia Caldararu" userId="fc8e66e4-48ec-41c8-8127-b05a3d560b48" providerId="ADAL" clId="{694671BE-D3C0-2D43-98DA-78C4148FC0E0}"/>
    <pc:docChg chg="undo custSel addSld delSld modSld sldOrd">
      <pc:chgData name="Silvia Caldararu" userId="fc8e66e4-48ec-41c8-8127-b05a3d560b48" providerId="ADAL" clId="{694671BE-D3C0-2D43-98DA-78C4148FC0E0}" dt="2023-02-22T17:18:32.409" v="1253" actId="1076"/>
      <pc:docMkLst>
        <pc:docMk/>
      </pc:docMkLst>
      <pc:sldChg chg="delSp mod">
        <pc:chgData name="Silvia Caldararu" userId="fc8e66e4-48ec-41c8-8127-b05a3d560b48" providerId="ADAL" clId="{694671BE-D3C0-2D43-98DA-78C4148FC0E0}" dt="2023-02-21T13:39:06.714" v="1249" actId="478"/>
        <pc:sldMkLst>
          <pc:docMk/>
          <pc:sldMk cId="0" sldId="262"/>
        </pc:sldMkLst>
      </pc:sldChg>
      <pc:sldChg chg="addSp delSp modSp mod">
        <pc:chgData name="Silvia Caldararu" userId="fc8e66e4-48ec-41c8-8127-b05a3d560b48" providerId="ADAL" clId="{694671BE-D3C0-2D43-98DA-78C4148FC0E0}" dt="2023-02-21T13:38:17.985" v="1248"/>
        <pc:sldMkLst>
          <pc:docMk/>
          <pc:sldMk cId="3098370859" sldId="293"/>
        </pc:sldMkLst>
      </pc:sldChg>
      <pc:sldChg chg="modSp mod">
        <pc:chgData name="Silvia Caldararu" userId="fc8e66e4-48ec-41c8-8127-b05a3d560b48" providerId="ADAL" clId="{694671BE-D3C0-2D43-98DA-78C4148FC0E0}" dt="2023-02-22T17:18:32.409" v="1253" actId="1076"/>
        <pc:sldMkLst>
          <pc:docMk/>
          <pc:sldMk cId="2928045532" sldId="297"/>
        </pc:sldMkLst>
      </pc:sldChg>
      <pc:sldChg chg="addSp modSp mod">
        <pc:chgData name="Silvia Caldararu" userId="fc8e66e4-48ec-41c8-8127-b05a3d560b48" providerId="ADAL" clId="{694671BE-D3C0-2D43-98DA-78C4148FC0E0}" dt="2023-02-21T13:37:20.897" v="1205" actId="13822"/>
        <pc:sldMkLst>
          <pc:docMk/>
          <pc:sldMk cId="2183859731" sldId="302"/>
        </pc:sldMkLst>
      </pc:sldChg>
      <pc:sldChg chg="addSp modSp mod">
        <pc:chgData name="Silvia Caldararu" userId="fc8e66e4-48ec-41c8-8127-b05a3d560b48" providerId="ADAL" clId="{694671BE-D3C0-2D43-98DA-78C4148FC0E0}" dt="2023-02-21T13:37:52.411" v="1245" actId="20577"/>
        <pc:sldMkLst>
          <pc:docMk/>
          <pc:sldMk cId="3666317667" sldId="303"/>
        </pc:sldMkLst>
      </pc:sldChg>
      <pc:sldChg chg="addSp modSp new mod">
        <pc:chgData name="Silvia Caldararu" userId="fc8e66e4-48ec-41c8-8127-b05a3d560b48" providerId="ADAL" clId="{694671BE-D3C0-2D43-98DA-78C4148FC0E0}" dt="2023-02-17T14:36:11.342" v="280" actId="1076"/>
        <pc:sldMkLst>
          <pc:docMk/>
          <pc:sldMk cId="637100127" sldId="309"/>
        </pc:sldMkLst>
      </pc:sldChg>
      <pc:sldChg chg="addSp delSp modSp new mod">
        <pc:chgData name="Silvia Caldararu" userId="fc8e66e4-48ec-41c8-8127-b05a3d560b48" providerId="ADAL" clId="{694671BE-D3C0-2D43-98DA-78C4148FC0E0}" dt="2023-02-17T15:16:22.395" v="383" actId="1076"/>
        <pc:sldMkLst>
          <pc:docMk/>
          <pc:sldMk cId="3824840679" sldId="310"/>
        </pc:sldMkLst>
      </pc:sldChg>
      <pc:sldChg chg="addSp modSp new mod">
        <pc:chgData name="Silvia Caldararu" userId="fc8e66e4-48ec-41c8-8127-b05a3d560b48" providerId="ADAL" clId="{694671BE-D3C0-2D43-98DA-78C4148FC0E0}" dt="2023-02-17T14:53:59.277" v="376" actId="1582"/>
        <pc:sldMkLst>
          <pc:docMk/>
          <pc:sldMk cId="4068574115" sldId="311"/>
        </pc:sldMkLst>
      </pc:sldChg>
      <pc:sldChg chg="addSp delSp modSp add mod">
        <pc:chgData name="Silvia Caldararu" userId="fc8e66e4-48ec-41c8-8127-b05a3d560b48" providerId="ADAL" clId="{694671BE-D3C0-2D43-98DA-78C4148FC0E0}" dt="2023-02-17T15:25:21.807" v="504" actId="1076"/>
        <pc:sldMkLst>
          <pc:docMk/>
          <pc:sldMk cId="1018315196" sldId="312"/>
        </pc:sldMkLst>
      </pc:sldChg>
      <pc:sldChg chg="addSp delSp modSp add mod">
        <pc:chgData name="Silvia Caldararu" userId="fc8e66e4-48ec-41c8-8127-b05a3d560b48" providerId="ADAL" clId="{694671BE-D3C0-2D43-98DA-78C4148FC0E0}" dt="2023-02-17T15:28:49.772" v="557" actId="20577"/>
        <pc:sldMkLst>
          <pc:docMk/>
          <pc:sldMk cId="2684736435" sldId="313"/>
        </pc:sldMkLst>
      </pc:sldChg>
      <pc:sldChg chg="addSp modSp new mod">
        <pc:chgData name="Silvia Caldararu" userId="fc8e66e4-48ec-41c8-8127-b05a3d560b48" providerId="ADAL" clId="{694671BE-D3C0-2D43-98DA-78C4148FC0E0}" dt="2023-02-17T15:36:24.905" v="638" actId="1076"/>
        <pc:sldMkLst>
          <pc:docMk/>
          <pc:sldMk cId="3801152439" sldId="314"/>
        </pc:sldMkLst>
      </pc:sldChg>
      <pc:sldChg chg="addSp modSp add mod">
        <pc:chgData name="Silvia Caldararu" userId="fc8e66e4-48ec-41c8-8127-b05a3d560b48" providerId="ADAL" clId="{694671BE-D3C0-2D43-98DA-78C4148FC0E0}" dt="2023-02-17T16:09:04.089" v="849" actId="1076"/>
        <pc:sldMkLst>
          <pc:docMk/>
          <pc:sldMk cId="3037064997" sldId="315"/>
        </pc:sldMkLst>
      </pc:sldChg>
      <pc:sldChg chg="add ord">
        <pc:chgData name="Silvia Caldararu" userId="fc8e66e4-48ec-41c8-8127-b05a3d560b48" providerId="ADAL" clId="{694671BE-D3C0-2D43-98DA-78C4148FC0E0}" dt="2023-02-21T13:43:39.046" v="1250" actId="20578"/>
        <pc:sldMkLst>
          <pc:docMk/>
          <pc:sldMk cId="2095646214" sldId="316"/>
        </pc:sldMkLst>
      </pc:sldChg>
      <pc:sldChg chg="addSp delSp modSp new add del mod ord">
        <pc:chgData name="Silvia Caldararu" userId="fc8e66e4-48ec-41c8-8127-b05a3d560b48" providerId="ADAL" clId="{694671BE-D3C0-2D43-98DA-78C4148FC0E0}" dt="2023-02-21T13:43:39.046" v="1250" actId="20578"/>
        <pc:sldMkLst>
          <pc:docMk/>
          <pc:sldMk cId="2740009798" sldId="317"/>
        </pc:sldMkLst>
      </pc:sldChg>
      <pc:sldChg chg="addSp delSp modSp add mod ord">
        <pc:chgData name="Silvia Caldararu" userId="fc8e66e4-48ec-41c8-8127-b05a3d560b48" providerId="ADAL" clId="{694671BE-D3C0-2D43-98DA-78C4148FC0E0}" dt="2023-02-21T13:43:39.046" v="1250" actId="20578"/>
        <pc:sldMkLst>
          <pc:docMk/>
          <pc:sldMk cId="3582540999" sldId="318"/>
        </pc:sldMkLst>
      </pc:sldChg>
      <pc:sldChg chg="addSp modSp new mod ord">
        <pc:chgData name="Silvia Caldararu" userId="fc8e66e4-48ec-41c8-8127-b05a3d560b48" providerId="ADAL" clId="{694671BE-D3C0-2D43-98DA-78C4148FC0E0}" dt="2023-02-21T13:43:39.046" v="1250" actId="20578"/>
        <pc:sldMkLst>
          <pc:docMk/>
          <pc:sldMk cId="2637484341" sldId="319"/>
        </pc:sldMkLst>
      </pc:sldChg>
      <pc:sldChg chg="addSp delSp modSp add mod ord">
        <pc:chgData name="Silvia Caldararu" userId="fc8e66e4-48ec-41c8-8127-b05a3d560b48" providerId="ADAL" clId="{694671BE-D3C0-2D43-98DA-78C4148FC0E0}" dt="2023-02-21T13:43:39.046" v="1250" actId="20578"/>
        <pc:sldMkLst>
          <pc:docMk/>
          <pc:sldMk cId="2003099418" sldId="320"/>
        </pc:sldMkLst>
      </pc:sldChg>
      <pc:sldChg chg="addSp delSp modSp add mod ord">
        <pc:chgData name="Silvia Caldararu" userId="fc8e66e4-48ec-41c8-8127-b05a3d560b48" providerId="ADAL" clId="{694671BE-D3C0-2D43-98DA-78C4148FC0E0}" dt="2023-02-21T13:43:39.046" v="1250" actId="20578"/>
        <pc:sldMkLst>
          <pc:docMk/>
          <pc:sldMk cId="3102137954" sldId="321"/>
        </pc:sldMkLst>
      </pc:sldChg>
      <pc:sldChg chg="add del ord">
        <pc:chgData name="Silvia Caldararu" userId="fc8e66e4-48ec-41c8-8127-b05a3d560b48" providerId="ADAL" clId="{694671BE-D3C0-2D43-98DA-78C4148FC0E0}" dt="2023-02-21T13:44:08.671" v="1251" actId="2696"/>
        <pc:sldMkLst>
          <pc:docMk/>
          <pc:sldMk cId="287592219" sldId="322"/>
        </pc:sldMkLst>
      </pc:sldChg>
      <pc:sldChg chg="modSp add mod">
        <pc:chgData name="Silvia Caldararu" userId="fc8e66e4-48ec-41c8-8127-b05a3d560b48" providerId="ADAL" clId="{694671BE-D3C0-2D43-98DA-78C4148FC0E0}" dt="2023-02-21T13:38:09.048" v="1246" actId="1076"/>
        <pc:sldMkLst>
          <pc:docMk/>
          <pc:sldMk cId="1743624860" sldId="323"/>
        </pc:sldMkLst>
      </pc:sldChg>
      <pc:sldChg chg="add">
        <pc:chgData name="Silvia Caldararu" userId="fc8e66e4-48ec-41c8-8127-b05a3d560b48" providerId="ADAL" clId="{694671BE-D3C0-2D43-98DA-78C4148FC0E0}" dt="2023-02-21T13:44:25.869" v="1252"/>
        <pc:sldMkLst>
          <pc:docMk/>
          <pc:sldMk cId="2175114337" sldId="324"/>
        </pc:sldMkLst>
      </pc:sldChg>
    </pc:docChg>
  </pc:docChgLst>
  <pc:docChgLst>
    <pc:chgData name="Silvia Caldararu" userId="fc8e66e4-48ec-41c8-8127-b05a3d560b48" providerId="ADAL" clId="{FAA5CD74-4873-6247-B3F8-8AEA4C104EE9}"/>
    <pc:docChg chg="custSel addSld delSld modSld">
      <pc:chgData name="Silvia Caldararu" userId="fc8e66e4-48ec-41c8-8127-b05a3d560b48" providerId="ADAL" clId="{FAA5CD74-4873-6247-B3F8-8AEA4C104EE9}" dt="2024-02-19T09:41:03.395" v="279" actId="313"/>
      <pc:docMkLst>
        <pc:docMk/>
      </pc:docMkLst>
      <pc:sldChg chg="modSp mod">
        <pc:chgData name="Silvia Caldararu" userId="fc8e66e4-48ec-41c8-8127-b05a3d560b48" providerId="ADAL" clId="{FAA5CD74-4873-6247-B3F8-8AEA4C104EE9}" dt="2024-02-18T12:25:56.710" v="27" actId="20577"/>
        <pc:sldMkLst>
          <pc:docMk/>
          <pc:sldMk cId="2694479653" sldId="306"/>
        </pc:sldMkLst>
      </pc:sldChg>
      <pc:sldChg chg="addSp modSp mod">
        <pc:chgData name="Silvia Caldararu" userId="fc8e66e4-48ec-41c8-8127-b05a3d560b48" providerId="ADAL" clId="{FAA5CD74-4873-6247-B3F8-8AEA4C104EE9}" dt="2024-02-18T12:37:32.865" v="227" actId="207"/>
        <pc:sldMkLst>
          <pc:docMk/>
          <pc:sldMk cId="3824840679" sldId="310"/>
        </pc:sldMkLst>
      </pc:sldChg>
      <pc:sldChg chg="addSp delSp modSp mod">
        <pc:chgData name="Silvia Caldararu" userId="fc8e66e4-48ec-41c8-8127-b05a3d560b48" providerId="ADAL" clId="{FAA5CD74-4873-6247-B3F8-8AEA4C104EE9}" dt="2024-02-18T12:38:06.906" v="273" actId="20577"/>
        <pc:sldMkLst>
          <pc:docMk/>
          <pc:sldMk cId="3801152439" sldId="314"/>
        </pc:sldMkLst>
      </pc:sldChg>
      <pc:sldChg chg="modSp mod">
        <pc:chgData name="Silvia Caldararu" userId="fc8e66e4-48ec-41c8-8127-b05a3d560b48" providerId="ADAL" clId="{FAA5CD74-4873-6247-B3F8-8AEA4C104EE9}" dt="2024-02-19T09:41:03.395" v="279" actId="313"/>
        <pc:sldMkLst>
          <pc:docMk/>
          <pc:sldMk cId="2740009798" sldId="317"/>
        </pc:sldMkLst>
      </pc:sldChg>
      <pc:sldChg chg="addSp delSp modSp new mod">
        <pc:chgData name="Silvia Caldararu" userId="fc8e66e4-48ec-41c8-8127-b05a3d560b48" providerId="ADAL" clId="{FAA5CD74-4873-6247-B3F8-8AEA4C104EE9}" dt="2024-02-18T12:34:00.836" v="150" actId="20577"/>
        <pc:sldMkLst>
          <pc:docMk/>
          <pc:sldMk cId="1448546704" sldId="324"/>
        </pc:sldMkLst>
      </pc:sldChg>
      <pc:sldChg chg="del">
        <pc:chgData name="Silvia Caldararu" userId="fc8e66e4-48ec-41c8-8127-b05a3d560b48" providerId="ADAL" clId="{FAA5CD74-4873-6247-B3F8-8AEA4C104EE9}" dt="2024-02-18T12:27:30.242" v="28" actId="2696"/>
        <pc:sldMkLst>
          <pc:docMk/>
          <pc:sldMk cId="2175114337" sldId="324"/>
        </pc:sldMkLst>
      </pc:sldChg>
      <pc:sldChg chg="addSp delSp modSp new mod modClrScheme chgLayout">
        <pc:chgData name="Silvia Caldararu" userId="fc8e66e4-48ec-41c8-8127-b05a3d560b48" providerId="ADAL" clId="{FAA5CD74-4873-6247-B3F8-8AEA4C104EE9}" dt="2024-02-19T09:35:53.964" v="278" actId="1076"/>
        <pc:sldMkLst>
          <pc:docMk/>
          <pc:sldMk cId="3297349737" sldId="3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40307-710A-394A-A85C-E83B4781ECAF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07B1D-D625-8C40-87C8-E8CA5B37E5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520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0e583258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0e583258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>
          <a:extLst>
            <a:ext uri="{FF2B5EF4-FFF2-40B4-BE49-F238E27FC236}">
              <a16:creationId xmlns:a16="http://schemas.microsoft.com/office/drawing/2014/main" id="{AB9E26B1-6772-F14D-DDA8-684B42857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103f854dc_0_4:notes">
            <a:extLst>
              <a:ext uri="{FF2B5EF4-FFF2-40B4-BE49-F238E27FC236}">
                <a16:creationId xmlns:a16="http://schemas.microsoft.com/office/drawing/2014/main" id="{D53524E9-7F60-0C66-6FE6-9635C0C970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103f854dc_0_4:notes">
            <a:extLst>
              <a:ext uri="{FF2B5EF4-FFF2-40B4-BE49-F238E27FC236}">
                <a16:creationId xmlns:a16="http://schemas.microsoft.com/office/drawing/2014/main" id="{E7A6AF8A-019D-1FD2-546C-091562F88A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217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692863c416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692863c416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112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>
          <a:extLst>
            <a:ext uri="{FF2B5EF4-FFF2-40B4-BE49-F238E27FC236}">
              <a16:creationId xmlns:a16="http://schemas.microsoft.com/office/drawing/2014/main" id="{AFA63A09-3B12-1A3C-48CE-80ED40E4F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103f854dc_0_4:notes">
            <a:extLst>
              <a:ext uri="{FF2B5EF4-FFF2-40B4-BE49-F238E27FC236}">
                <a16:creationId xmlns:a16="http://schemas.microsoft.com/office/drawing/2014/main" id="{4AA50799-B363-ACE2-5EE0-F95F0A8298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103f854dc_0_4:notes">
            <a:extLst>
              <a:ext uri="{FF2B5EF4-FFF2-40B4-BE49-F238E27FC236}">
                <a16:creationId xmlns:a16="http://schemas.microsoft.com/office/drawing/2014/main" id="{5553C327-D0F1-28C0-4696-5FBC3E71DF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516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>
          <a:extLst>
            <a:ext uri="{FF2B5EF4-FFF2-40B4-BE49-F238E27FC236}">
              <a16:creationId xmlns:a16="http://schemas.microsoft.com/office/drawing/2014/main" id="{8B1D26DE-43B4-4C01-3BE2-3ED269C7A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103f854dc_0_4:notes">
            <a:extLst>
              <a:ext uri="{FF2B5EF4-FFF2-40B4-BE49-F238E27FC236}">
                <a16:creationId xmlns:a16="http://schemas.microsoft.com/office/drawing/2014/main" id="{34A53BA5-050E-FDE6-F22F-5245605EA7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103f854dc_0_4:notes">
            <a:extLst>
              <a:ext uri="{FF2B5EF4-FFF2-40B4-BE49-F238E27FC236}">
                <a16:creationId xmlns:a16="http://schemas.microsoft.com/office/drawing/2014/main" id="{C09608C0-AC01-A571-5CE1-D55153F21D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15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0e583258c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0e583258c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0e583258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0e583258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c2c8078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c2c8078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103f854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103f854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103f854d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103f854d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692863c416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692863c416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692863c416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692863c416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446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692863c416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692863c416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886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59E3-EB37-E9D7-9630-840A43B0B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869" y="2235200"/>
            <a:ext cx="1128091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FF4C9-862F-D3AC-230E-317C133526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079587"/>
            <a:ext cx="9144000" cy="92026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Silvia Caldararu</a:t>
            </a:r>
          </a:p>
          <a:p>
            <a:r>
              <a:rPr lang="en-GB" dirty="0"/>
              <a:t>ESU22001 Climate Science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5A05A-79D9-A64D-C24D-0E3A0B7E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B42A-EFD9-B045-996B-BF0F8A311AAD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64EC-0429-B9B1-0609-18C4D8A5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626D-4403-D57E-A24B-48394EA8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F877A-22FE-C64E-B3DF-A308B777A045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3A5F1C7D-A432-BA31-421B-3541BF7C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2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82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2C2F-B0E2-AF07-F597-E36856D5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C9E4B-99E2-BDE8-516F-53E8DFD38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F280D-EB9B-8D5D-5708-B27B43DB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B42A-EFD9-B045-996B-BF0F8A311AAD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9087-E8FA-806F-9DE8-D8982C31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176F-D96A-B5E2-8421-B41C64C4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F877A-22FE-C64E-B3DF-A308B777A0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603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69F4E-0271-8A0B-30F6-30E353DB3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4D047-5ADA-C536-5A0F-BB5B9496A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65A8-A65A-D203-5862-A8BBC5DE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B42A-EFD9-B045-996B-BF0F8A311AAD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B845-D8AF-648E-2E66-CF8F970D0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F587C-F58D-32DD-4296-7E5B6E22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F877A-22FE-C64E-B3DF-A308B777A0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480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7123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156D-F5D1-F356-8BF7-87130259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E15D-587D-CC2B-7BDA-01C892F5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66C14-05B1-138B-3252-65B476F6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B42A-EFD9-B045-996B-BF0F8A311AAD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FCF9C-0619-F27C-118C-5D00A32F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49238-3FD5-EC64-FACF-924DB0DD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F877A-22FE-C64E-B3DF-A308B777A0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861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1BB2-0698-C2A3-0564-B2D3518F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E0747-930E-CFEA-B115-5AAA120F2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C4F43-F17F-C561-88B5-4C78ED42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B42A-EFD9-B045-996B-BF0F8A311AAD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F68A1-5203-AF83-BF12-39AFBA85E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B554B-46C3-B1BF-6584-E03EB8B0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F877A-22FE-C64E-B3DF-A308B777A0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503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5CCF-CE22-A68E-D301-928A82DF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FC7C-CAB0-DBED-8480-D76682E8D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26507-6124-5BCE-C60E-805155AE9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1356F-262B-566E-809E-96D0229C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B42A-EFD9-B045-996B-BF0F8A311AAD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168CB-E4DF-D451-035A-2208DF71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90623-196E-EC16-03DD-387FFDE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F877A-22FE-C64E-B3DF-A308B777A0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002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EE89-B1D3-F260-5E9C-59808411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6162-1F5E-2FAA-D6A9-4AAE61AAF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E8EB7-B75E-8A00-5154-59EC41A8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186C0-6DD3-60A6-E83A-3FB7CB45C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69D1E-25D5-A631-A7D1-B622B74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FFB35-823F-4877-D924-0729DF1F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B42A-EFD9-B045-996B-BF0F8A311AAD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90B7F-FCCF-926E-5097-26CF8E2C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8C1ED-C34B-FCF4-6450-964E2862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F877A-22FE-C64E-B3DF-A308B777A0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134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83D4-D953-97FC-CD06-EEC1B44D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F32C5-3829-7554-0A08-7F3A3539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B42A-EFD9-B045-996B-BF0F8A311AAD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14EF1-1366-24A6-A894-2C9DB04C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40CB7-6DE1-1C9F-9AE4-E0679631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F877A-22FE-C64E-B3DF-A308B777A0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434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E891-08DD-355F-267E-D8DE8BC56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B42A-EFD9-B045-996B-BF0F8A311AAD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AF2B4-A9C6-1071-FE07-808B2D2B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AFEE5-38C6-AB74-3CA4-C336BBAF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F877A-22FE-C64E-B3DF-A308B777A0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64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0018-0876-B314-A25A-219C41A6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4035-94DF-8901-9F5E-AECC007C9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38DB3-A5D0-1992-3544-E61D4E72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DB7FD-2B8F-A4C1-29EC-B6C2815D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B42A-EFD9-B045-996B-BF0F8A311AAD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9CFE-77F5-6D28-82A8-F76AA4FE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20CE5-17F2-2BD3-4495-0A38D49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F877A-22FE-C64E-B3DF-A308B777A0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589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F6F8-5DD6-C249-F485-7D4A58E3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07194-C80A-9620-D08E-6CC54AB95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12E24-AC8B-3B76-6FEA-498EBAA00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63E6B-51A9-510B-D2E8-3C2E68BD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B42A-EFD9-B045-996B-BF0F8A311AAD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1B983-C247-A2F2-7244-BF5B647D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0D9E8-181B-F203-A62E-E61BA3CA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F877A-22FE-C64E-B3DF-A308B777A0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886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69829-43EA-DC36-E450-81EE04A4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3D96F-1A58-490E-376F-F801DA6BF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5DD88-8C94-C74A-8048-8826DA153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5B42A-EFD9-B045-996B-BF0F8A311AAD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43AF4-321A-DB9F-1A5D-8ADDDCA0F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DD981-2CD9-C688-D4DA-04992CE33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F877A-22FE-C64E-B3DF-A308B777A0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56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590F2-1C6E-0108-EFDB-E4FDC51364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Earth System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5092F-F7F0-154B-DE98-2F47FFE7F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Silvia Caldararu</a:t>
            </a:r>
          </a:p>
          <a:p>
            <a:r>
              <a:rPr lang="en-GB" dirty="0"/>
              <a:t>Email: </a:t>
            </a:r>
            <a:r>
              <a:rPr lang="en-GB" dirty="0" err="1"/>
              <a:t>caldaras@tcd.ie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364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A model is a mathematical representation of how we think the real world works</a:t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1088602" y="3573658"/>
            <a:ext cx="8566400" cy="677068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800"/>
              <a:t>T</a:t>
            </a:r>
            <a:r>
              <a:rPr lang="en" sz="2800" baseline="-25000"/>
              <a:t>arrival</a:t>
            </a:r>
            <a:r>
              <a:rPr lang="en" sz="2800"/>
              <a:t> = T</a:t>
            </a:r>
            <a:r>
              <a:rPr lang="en" sz="2800" baseline="-25000"/>
              <a:t>departure</a:t>
            </a:r>
            <a:r>
              <a:rPr lang="en" sz="2800"/>
              <a:t> + t</a:t>
            </a:r>
            <a:r>
              <a:rPr lang="en" sz="2800" baseline="-25000"/>
              <a:t>walk to station</a:t>
            </a:r>
            <a:r>
              <a:rPr lang="en" sz="2800"/>
              <a:t> + t</a:t>
            </a:r>
            <a:r>
              <a:rPr lang="en" sz="2800" baseline="-25000"/>
              <a:t>on the train</a:t>
            </a:r>
            <a:r>
              <a:rPr lang="en" sz="2800"/>
              <a:t> + t</a:t>
            </a:r>
            <a:r>
              <a:rPr lang="en" sz="2800" baseline="-25000"/>
              <a:t>walk to department</a:t>
            </a:r>
            <a:endParaRPr sz="2800" baseline="-25000"/>
          </a:p>
        </p:txBody>
      </p:sp>
      <p:sp>
        <p:nvSpPr>
          <p:cNvPr id="101" name="Google Shape;101;p17"/>
          <p:cNvSpPr txBox="1"/>
          <p:nvPr/>
        </p:nvSpPr>
        <p:spPr>
          <a:xfrm>
            <a:off x="903666" y="2054934"/>
            <a:ext cx="652454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A model of how long it takes to get to college</a:t>
            </a:r>
            <a:endParaRPr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91DB54-4973-5D05-7A5E-D2903D9CAF8A}"/>
              </a:ext>
            </a:extLst>
          </p:cNvPr>
          <p:cNvCxnSpPr/>
          <p:nvPr/>
        </p:nvCxnSpPr>
        <p:spPr>
          <a:xfrm flipH="1" flipV="1">
            <a:off x="3041151" y="4127436"/>
            <a:ext cx="1469204" cy="11432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E443FC-BE22-B75F-CABE-6C0A1604BB55}"/>
              </a:ext>
            </a:extLst>
          </p:cNvPr>
          <p:cNvSpPr txBox="1"/>
          <p:nvPr/>
        </p:nvSpPr>
        <p:spPr>
          <a:xfrm>
            <a:off x="4582274" y="5250094"/>
            <a:ext cx="174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Initial conditions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0BC7D3-C1B6-9C24-D1F8-51574F4AB23E}"/>
              </a:ext>
            </a:extLst>
          </p:cNvPr>
          <p:cNvCxnSpPr>
            <a:cxnSpLocks/>
          </p:cNvCxnSpPr>
          <p:nvPr/>
        </p:nvCxnSpPr>
        <p:spPr>
          <a:xfrm flipV="1">
            <a:off x="1088143" y="4142982"/>
            <a:ext cx="570444" cy="12559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E1A678-3E67-CC99-9BFF-0DCD9EC52C01}"/>
              </a:ext>
            </a:extLst>
          </p:cNvPr>
          <p:cNvSpPr txBox="1"/>
          <p:nvPr/>
        </p:nvSpPr>
        <p:spPr>
          <a:xfrm>
            <a:off x="832207" y="5506948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198023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A model is a mathematical representation of how we think the real world works</a:t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903667" y="2673834"/>
            <a:ext cx="8566400" cy="677068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800"/>
              <a:t>T</a:t>
            </a:r>
            <a:r>
              <a:rPr lang="en" sz="2800" baseline="-25000"/>
              <a:t>arrival</a:t>
            </a:r>
            <a:r>
              <a:rPr lang="en" sz="2800"/>
              <a:t> = T</a:t>
            </a:r>
            <a:r>
              <a:rPr lang="en" sz="2800" baseline="-25000"/>
              <a:t>departure</a:t>
            </a:r>
            <a:r>
              <a:rPr lang="en" sz="2800"/>
              <a:t> + t</a:t>
            </a:r>
            <a:r>
              <a:rPr lang="en" sz="2800" baseline="-25000"/>
              <a:t>walk to station</a:t>
            </a:r>
            <a:r>
              <a:rPr lang="en" sz="2800"/>
              <a:t> + t</a:t>
            </a:r>
            <a:r>
              <a:rPr lang="en" sz="2800" baseline="-25000"/>
              <a:t>on the train</a:t>
            </a:r>
            <a:r>
              <a:rPr lang="en" sz="2800"/>
              <a:t> + t</a:t>
            </a:r>
            <a:r>
              <a:rPr lang="en" sz="2800" baseline="-25000"/>
              <a:t>walk to department</a:t>
            </a:r>
            <a:endParaRPr sz="2800" baseline="-25000"/>
          </a:p>
        </p:txBody>
      </p:sp>
      <p:sp>
        <p:nvSpPr>
          <p:cNvPr id="101" name="Google Shape;101;p17"/>
          <p:cNvSpPr txBox="1"/>
          <p:nvPr/>
        </p:nvSpPr>
        <p:spPr>
          <a:xfrm>
            <a:off x="903666" y="2054934"/>
            <a:ext cx="652454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A model of how long it takes to get to college</a:t>
            </a:r>
            <a:endParaRPr sz="2400" dirty="0"/>
          </a:p>
        </p:txBody>
      </p:sp>
      <p:sp>
        <p:nvSpPr>
          <p:cNvPr id="102" name="Google Shape;102;p17"/>
          <p:cNvSpPr txBox="1"/>
          <p:nvPr/>
        </p:nvSpPr>
        <p:spPr>
          <a:xfrm>
            <a:off x="916067" y="4134601"/>
            <a:ext cx="40108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t</a:t>
            </a:r>
            <a:r>
              <a:rPr lang="en" sz="2400" baseline="-25000"/>
              <a:t>walk to station</a:t>
            </a:r>
            <a:r>
              <a:rPr lang="en" sz="2400"/>
              <a:t>     = 10 minutes</a:t>
            </a:r>
            <a:endParaRPr sz="2400"/>
          </a:p>
          <a:p>
            <a:r>
              <a:rPr lang="en" sz="2400"/>
              <a:t>t</a:t>
            </a:r>
            <a:r>
              <a:rPr lang="en" sz="2400" baseline="-25000"/>
              <a:t>on the train             </a:t>
            </a:r>
            <a:r>
              <a:rPr lang="en" sz="2400"/>
              <a:t>= 35 minutes</a:t>
            </a:r>
            <a:endParaRPr sz="2400"/>
          </a:p>
          <a:p>
            <a:r>
              <a:rPr lang="en" sz="2400"/>
              <a:t>t</a:t>
            </a:r>
            <a:r>
              <a:rPr lang="en" sz="2400" baseline="-25000"/>
              <a:t>walk to department </a:t>
            </a:r>
            <a:r>
              <a:rPr lang="en" sz="2400"/>
              <a:t>= 5 minutes</a:t>
            </a:r>
            <a:endParaRPr sz="2400"/>
          </a:p>
        </p:txBody>
      </p:sp>
      <p:sp>
        <p:nvSpPr>
          <p:cNvPr id="2" name="Google Shape;173;p21">
            <a:extLst>
              <a:ext uri="{FF2B5EF4-FFF2-40B4-BE49-F238E27FC236}">
                <a16:creationId xmlns:a16="http://schemas.microsoft.com/office/drawing/2014/main" id="{BE75CC21-D544-0C7A-5C02-42D309F5B86B}"/>
              </a:ext>
            </a:extLst>
          </p:cNvPr>
          <p:cNvSpPr/>
          <p:nvPr/>
        </p:nvSpPr>
        <p:spPr>
          <a:xfrm flipH="1">
            <a:off x="4749467" y="4473289"/>
            <a:ext cx="354800" cy="67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0975C-6682-029E-B6DE-705AAFB77AB9}"/>
              </a:ext>
            </a:extLst>
          </p:cNvPr>
          <p:cNvSpPr txBox="1"/>
          <p:nvPr/>
        </p:nvSpPr>
        <p:spPr>
          <a:xfrm>
            <a:off x="5186867" y="4627023"/>
            <a:ext cx="124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380693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FA74-6781-A6AE-7837-F107A2D3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models you have worked with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8CDBF3-543B-06C9-16E6-377DEA6AC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32" y="2364378"/>
            <a:ext cx="4416299" cy="3997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B20255-5A70-3A73-1160-39983FC5FE99}"/>
              </a:ext>
            </a:extLst>
          </p:cNvPr>
          <p:cNvSpPr txBox="1"/>
          <p:nvPr/>
        </p:nvSpPr>
        <p:spPr>
          <a:xfrm>
            <a:off x="2769325" y="1842867"/>
            <a:ext cx="1221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Daisyworld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BCA31-1AFC-4F55-38AA-4495E5227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381" y="2343462"/>
            <a:ext cx="4274208" cy="4149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1022A-6D72-086A-63E1-75AC71DB1CE1}"/>
              </a:ext>
            </a:extLst>
          </p:cNvPr>
          <p:cNvSpPr txBox="1"/>
          <p:nvPr/>
        </p:nvSpPr>
        <p:spPr>
          <a:xfrm>
            <a:off x="7755726" y="1847443"/>
            <a:ext cx="15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928045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>
          <a:extLst>
            <a:ext uri="{FF2B5EF4-FFF2-40B4-BE49-F238E27FC236}">
              <a16:creationId xmlns:a16="http://schemas.microsoft.com/office/drawing/2014/main" id="{B0E16845-7E40-57D5-FD16-37028833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>
            <a:extLst>
              <a:ext uri="{FF2B5EF4-FFF2-40B4-BE49-F238E27FC236}">
                <a16:creationId xmlns:a16="http://schemas.microsoft.com/office/drawing/2014/main" id="{ACE611AC-20F9-ED38-6BF4-B04C93040C37}"/>
              </a:ext>
            </a:extLst>
          </p:cNvPr>
          <p:cNvSpPr/>
          <p:nvPr/>
        </p:nvSpPr>
        <p:spPr>
          <a:xfrm>
            <a:off x="3423851" y="2407233"/>
            <a:ext cx="4918400" cy="4104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" name="Google Shape;162;p21">
            <a:extLst>
              <a:ext uri="{FF2B5EF4-FFF2-40B4-BE49-F238E27FC236}">
                <a16:creationId xmlns:a16="http://schemas.microsoft.com/office/drawing/2014/main" id="{AF59E820-038C-9D92-E02D-2E4E621797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3463600" cy="12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General model structure</a:t>
            </a:r>
            <a:endParaRPr/>
          </a:p>
        </p:txBody>
      </p:sp>
      <p:sp>
        <p:nvSpPr>
          <p:cNvPr id="163" name="Google Shape;163;p21">
            <a:extLst>
              <a:ext uri="{FF2B5EF4-FFF2-40B4-BE49-F238E27FC236}">
                <a16:creationId xmlns:a16="http://schemas.microsoft.com/office/drawing/2014/main" id="{BBE30CD6-8C9A-39AF-A223-826F8C812551}"/>
              </a:ext>
            </a:extLst>
          </p:cNvPr>
          <p:cNvSpPr/>
          <p:nvPr/>
        </p:nvSpPr>
        <p:spPr>
          <a:xfrm>
            <a:off x="3753533" y="2770900"/>
            <a:ext cx="4346800" cy="2220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4" name="Google Shape;164;p21">
            <a:extLst>
              <a:ext uri="{FF2B5EF4-FFF2-40B4-BE49-F238E27FC236}">
                <a16:creationId xmlns:a16="http://schemas.microsoft.com/office/drawing/2014/main" id="{769D1F72-524A-0588-1D41-718695A32687}"/>
              </a:ext>
            </a:extLst>
          </p:cNvPr>
          <p:cNvSpPr txBox="1"/>
          <p:nvPr/>
        </p:nvSpPr>
        <p:spPr>
          <a:xfrm>
            <a:off x="3879200" y="3446334"/>
            <a:ext cx="1905200" cy="574412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Atmosphere</a:t>
            </a:r>
            <a:endParaRPr sz="2133"/>
          </a:p>
        </p:txBody>
      </p:sp>
      <p:sp>
        <p:nvSpPr>
          <p:cNvPr id="165" name="Google Shape;165;p21">
            <a:extLst>
              <a:ext uri="{FF2B5EF4-FFF2-40B4-BE49-F238E27FC236}">
                <a16:creationId xmlns:a16="http://schemas.microsoft.com/office/drawing/2014/main" id="{1F455424-38EC-06E5-D129-41CDA8A1E7F1}"/>
              </a:ext>
            </a:extLst>
          </p:cNvPr>
          <p:cNvSpPr txBox="1"/>
          <p:nvPr/>
        </p:nvSpPr>
        <p:spPr>
          <a:xfrm>
            <a:off x="5952717" y="3446334"/>
            <a:ext cx="1905200" cy="574412"/>
          </a:xfrm>
          <a:prstGeom prst="rect">
            <a:avLst/>
          </a:prstGeom>
          <a:solidFill>
            <a:srgbClr val="3C78D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Ocean</a:t>
            </a:r>
            <a:endParaRPr sz="2133"/>
          </a:p>
        </p:txBody>
      </p:sp>
      <p:sp>
        <p:nvSpPr>
          <p:cNvPr id="166" name="Google Shape;166;p21">
            <a:extLst>
              <a:ext uri="{FF2B5EF4-FFF2-40B4-BE49-F238E27FC236}">
                <a16:creationId xmlns:a16="http://schemas.microsoft.com/office/drawing/2014/main" id="{0F21C200-42F5-9686-52CA-786FE9FD3650}"/>
              </a:ext>
            </a:extLst>
          </p:cNvPr>
          <p:cNvSpPr txBox="1"/>
          <p:nvPr/>
        </p:nvSpPr>
        <p:spPr>
          <a:xfrm>
            <a:off x="3879200" y="4168118"/>
            <a:ext cx="1905200" cy="574412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Land surface</a:t>
            </a:r>
            <a:endParaRPr sz="2133"/>
          </a:p>
        </p:txBody>
      </p:sp>
      <p:sp>
        <p:nvSpPr>
          <p:cNvPr id="167" name="Google Shape;167;p21">
            <a:extLst>
              <a:ext uri="{FF2B5EF4-FFF2-40B4-BE49-F238E27FC236}">
                <a16:creationId xmlns:a16="http://schemas.microsoft.com/office/drawing/2014/main" id="{E9AEF395-2DE6-9ED6-88FE-1B343E3C57A6}"/>
              </a:ext>
            </a:extLst>
          </p:cNvPr>
          <p:cNvSpPr txBox="1"/>
          <p:nvPr/>
        </p:nvSpPr>
        <p:spPr>
          <a:xfrm>
            <a:off x="5952717" y="4168118"/>
            <a:ext cx="1905200" cy="57441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Sea ice</a:t>
            </a:r>
            <a:endParaRPr sz="2133"/>
          </a:p>
        </p:txBody>
      </p:sp>
      <p:sp>
        <p:nvSpPr>
          <p:cNvPr id="168" name="Google Shape;168;p21">
            <a:extLst>
              <a:ext uri="{FF2B5EF4-FFF2-40B4-BE49-F238E27FC236}">
                <a16:creationId xmlns:a16="http://schemas.microsoft.com/office/drawing/2014/main" id="{7598BCEA-6B09-D8A0-25F1-870465F30231}"/>
              </a:ext>
            </a:extLst>
          </p:cNvPr>
          <p:cNvSpPr txBox="1"/>
          <p:nvPr/>
        </p:nvSpPr>
        <p:spPr>
          <a:xfrm>
            <a:off x="4982451" y="5319760"/>
            <a:ext cx="1801200" cy="984845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solidFill>
                  <a:schemeClr val="lt1"/>
                </a:solidFill>
              </a:rPr>
              <a:t>Model parameters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9" name="Google Shape;169;p21">
            <a:extLst>
              <a:ext uri="{FF2B5EF4-FFF2-40B4-BE49-F238E27FC236}">
                <a16:creationId xmlns:a16="http://schemas.microsoft.com/office/drawing/2014/main" id="{7E6AA3D2-3506-E5AC-F2D0-46053ECE1A14}"/>
              </a:ext>
            </a:extLst>
          </p:cNvPr>
          <p:cNvSpPr txBox="1"/>
          <p:nvPr/>
        </p:nvSpPr>
        <p:spPr>
          <a:xfrm>
            <a:off x="4055736" y="2830821"/>
            <a:ext cx="364993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Process representation</a:t>
            </a:r>
            <a:endParaRPr sz="2400" dirty="0"/>
          </a:p>
        </p:txBody>
      </p:sp>
      <p:sp>
        <p:nvSpPr>
          <p:cNvPr id="170" name="Google Shape;170;p21">
            <a:extLst>
              <a:ext uri="{FF2B5EF4-FFF2-40B4-BE49-F238E27FC236}">
                <a16:creationId xmlns:a16="http://schemas.microsoft.com/office/drawing/2014/main" id="{B91A46CF-2BDC-7BBB-0700-791E9C2A1CE4}"/>
              </a:ext>
            </a:extLst>
          </p:cNvPr>
          <p:cNvSpPr txBox="1"/>
          <p:nvPr/>
        </p:nvSpPr>
        <p:spPr>
          <a:xfrm>
            <a:off x="882633" y="4049034"/>
            <a:ext cx="1801200" cy="984845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Initial conditions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71" name="Google Shape;171;p21">
            <a:extLst>
              <a:ext uri="{FF2B5EF4-FFF2-40B4-BE49-F238E27FC236}">
                <a16:creationId xmlns:a16="http://schemas.microsoft.com/office/drawing/2014/main" id="{BB290C69-BC4A-99D6-3D2C-2063967CC029}"/>
              </a:ext>
            </a:extLst>
          </p:cNvPr>
          <p:cNvSpPr txBox="1"/>
          <p:nvPr/>
        </p:nvSpPr>
        <p:spPr>
          <a:xfrm>
            <a:off x="4479480" y="836281"/>
            <a:ext cx="2609840" cy="984845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solidFill>
                  <a:schemeClr val="lt1"/>
                </a:solidFill>
              </a:rPr>
              <a:t>Emission scenarios and land use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C1DD2047-7E07-1CCA-3C95-FDF84CD3025D}"/>
              </a:ext>
            </a:extLst>
          </p:cNvPr>
          <p:cNvSpPr txBox="1"/>
          <p:nvPr/>
        </p:nvSpPr>
        <p:spPr>
          <a:xfrm>
            <a:off x="9082267" y="4049034"/>
            <a:ext cx="1801200" cy="984845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Model predictions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73" name="Google Shape;173;p21">
            <a:extLst>
              <a:ext uri="{FF2B5EF4-FFF2-40B4-BE49-F238E27FC236}">
                <a16:creationId xmlns:a16="http://schemas.microsoft.com/office/drawing/2014/main" id="{C429B040-E778-FE18-43CD-05659A80C3D2}"/>
              </a:ext>
            </a:extLst>
          </p:cNvPr>
          <p:cNvSpPr/>
          <p:nvPr/>
        </p:nvSpPr>
        <p:spPr>
          <a:xfrm>
            <a:off x="2876441" y="4121033"/>
            <a:ext cx="354800" cy="67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" name="Google Shape;174;p21">
            <a:extLst>
              <a:ext uri="{FF2B5EF4-FFF2-40B4-BE49-F238E27FC236}">
                <a16:creationId xmlns:a16="http://schemas.microsoft.com/office/drawing/2014/main" id="{7E10EDF8-BBBD-361A-33F9-E75F3DA0A6B6}"/>
              </a:ext>
            </a:extLst>
          </p:cNvPr>
          <p:cNvSpPr/>
          <p:nvPr/>
        </p:nvSpPr>
        <p:spPr>
          <a:xfrm>
            <a:off x="8534859" y="4121033"/>
            <a:ext cx="354800" cy="67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" name="Google Shape;175;p21">
            <a:extLst>
              <a:ext uri="{FF2B5EF4-FFF2-40B4-BE49-F238E27FC236}">
                <a16:creationId xmlns:a16="http://schemas.microsoft.com/office/drawing/2014/main" id="{EA0CFB70-A4AE-A7C7-05DE-13F96C69E864}"/>
              </a:ext>
            </a:extLst>
          </p:cNvPr>
          <p:cNvSpPr/>
          <p:nvPr/>
        </p:nvSpPr>
        <p:spPr>
          <a:xfrm rot="5400000">
            <a:off x="5705651" y="1772251"/>
            <a:ext cx="354800" cy="67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" name="Google Shape;176;p21">
            <a:extLst>
              <a:ext uri="{FF2B5EF4-FFF2-40B4-BE49-F238E27FC236}">
                <a16:creationId xmlns:a16="http://schemas.microsoft.com/office/drawing/2014/main" id="{0FEA5D5F-FD8A-485F-A613-2DA723A679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0748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9561-FD62-608D-C944-67DE91E7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representation - atmosphere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5A80D-EA74-4FAD-DF59-86AF01231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7241"/>
            <a:ext cx="2379677" cy="17641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50D365-2B26-828A-96D8-9A0CE79643EF}"/>
              </a:ext>
            </a:extLst>
          </p:cNvPr>
          <p:cNvSpPr txBox="1"/>
          <p:nvPr/>
        </p:nvSpPr>
        <p:spPr>
          <a:xfrm>
            <a:off x="1114262" y="3361900"/>
            <a:ext cx="182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Global circulation</a:t>
            </a:r>
          </a:p>
        </p:txBody>
      </p:sp>
      <p:pic>
        <p:nvPicPr>
          <p:cNvPr id="5" name="020_UWC_6e_Figure_09_08_L.jpeg" descr="H:\48453 Aguado IRDVD\Working Files 48453\JPEG 48453\ch09_labeled\020_UWC_6e_Figure_09_08_L.jpg">
            <a:extLst>
              <a:ext uri="{FF2B5EF4-FFF2-40B4-BE49-F238E27FC236}">
                <a16:creationId xmlns:a16="http://schemas.microsoft.com/office/drawing/2014/main" id="{0FB8A302-AE5C-480C-3F1E-CDFFB2265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549" y="1965137"/>
            <a:ext cx="1882681" cy="75573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DD3CFF-E8C4-1EEA-BDFD-C321840ACEDC}"/>
              </a:ext>
            </a:extLst>
          </p:cNvPr>
          <p:cNvSpPr txBox="1"/>
          <p:nvPr/>
        </p:nvSpPr>
        <p:spPr>
          <a:xfrm>
            <a:off x="4062549" y="2699491"/>
            <a:ext cx="237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Smaller-scale air movement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2451D58-3752-400C-CE00-E5492461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107" y="3963751"/>
            <a:ext cx="1931707" cy="144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69EC0C-17F7-6C62-D5ED-35DD9A1D17D4}"/>
              </a:ext>
            </a:extLst>
          </p:cNvPr>
          <p:cNvSpPr txBox="1"/>
          <p:nvPr/>
        </p:nvSpPr>
        <p:spPr>
          <a:xfrm>
            <a:off x="2757559" y="5455122"/>
            <a:ext cx="154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Energy budget</a:t>
            </a:r>
          </a:p>
        </p:txBody>
      </p:sp>
      <p:pic>
        <p:nvPicPr>
          <p:cNvPr id="9" name="image30.png">
            <a:extLst>
              <a:ext uri="{FF2B5EF4-FFF2-40B4-BE49-F238E27FC236}">
                <a16:creationId xmlns:a16="http://schemas.microsoft.com/office/drawing/2014/main" id="{2546E78F-BCF7-FBD9-16DB-EA8C0EF1A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902" y="2195976"/>
            <a:ext cx="2460663" cy="165335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3B7612-87FF-91F3-34E2-0E26EE915B80}"/>
              </a:ext>
            </a:extLst>
          </p:cNvPr>
          <p:cNvSpPr txBox="1"/>
          <p:nvPr/>
        </p:nvSpPr>
        <p:spPr>
          <a:xfrm>
            <a:off x="6442226" y="3950794"/>
            <a:ext cx="33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Cloud formation and precipitation</a:t>
            </a:r>
          </a:p>
        </p:txBody>
      </p:sp>
      <p:pic>
        <p:nvPicPr>
          <p:cNvPr id="11" name="Picture 2" descr="Trends in the atmospheric methane burden Parker Kraus. - ppt download">
            <a:extLst>
              <a:ext uri="{FF2B5EF4-FFF2-40B4-BE49-F238E27FC236}">
                <a16:creationId xmlns:a16="http://schemas.microsoft.com/office/drawing/2014/main" id="{2B60FE15-0E2E-8D25-5A65-EB698E8D6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50"/>
          <a:stretch/>
        </p:blipFill>
        <p:spPr bwMode="auto">
          <a:xfrm>
            <a:off x="7078892" y="4684756"/>
            <a:ext cx="2874837" cy="144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43C6C6-38A2-8D7B-7EAC-5785B363BCCF}"/>
              </a:ext>
            </a:extLst>
          </p:cNvPr>
          <p:cNvSpPr txBox="1"/>
          <p:nvPr/>
        </p:nvSpPr>
        <p:spPr>
          <a:xfrm>
            <a:off x="7462057" y="6027616"/>
            <a:ext cx="23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Atmospheric chemistry</a:t>
            </a:r>
          </a:p>
        </p:txBody>
      </p:sp>
    </p:spTree>
    <p:extLst>
      <p:ext uri="{BB962C8B-B14F-4D97-AF65-F5344CB8AC3E}">
        <p14:creationId xmlns:p14="http://schemas.microsoft.com/office/powerpoint/2010/main" val="3857529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9561-FD62-608D-C944-67DE91E7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representation - land</a:t>
            </a:r>
          </a:p>
        </p:txBody>
      </p:sp>
      <p:pic>
        <p:nvPicPr>
          <p:cNvPr id="3" name="Picture 4" descr="Chapter 6 Photosynthesis: Leaf structure Diagram | Quizlet">
            <a:extLst>
              <a:ext uri="{FF2B5EF4-FFF2-40B4-BE49-F238E27FC236}">
                <a16:creationId xmlns:a16="http://schemas.microsoft.com/office/drawing/2014/main" id="{FA9E2639-AC2A-0D19-940C-62BEA9C4F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073" y="1972355"/>
            <a:ext cx="1959657" cy="117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85FE6D-BD30-D065-0975-0D48E1580898}"/>
              </a:ext>
            </a:extLst>
          </p:cNvPr>
          <p:cNvSpPr txBox="1"/>
          <p:nvPr/>
        </p:nvSpPr>
        <p:spPr>
          <a:xfrm>
            <a:off x="1605098" y="3213464"/>
            <a:ext cx="15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Photosynthesis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670580-CA51-CC4A-18F6-3DCD43F1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99" y="2928871"/>
            <a:ext cx="2156730" cy="150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4A1DD9-D640-F29E-559B-CD0292F3B331}"/>
              </a:ext>
            </a:extLst>
          </p:cNvPr>
          <p:cNvSpPr txBox="1"/>
          <p:nvPr/>
        </p:nvSpPr>
        <p:spPr>
          <a:xfrm>
            <a:off x="4620979" y="4438582"/>
            <a:ext cx="124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Respiration</a:t>
            </a:r>
          </a:p>
        </p:txBody>
      </p:sp>
      <p:pic>
        <p:nvPicPr>
          <p:cNvPr id="7" name="Picture 2" descr="Biology, Anatomy and Function of Woody Stems, Unit #5 Diagram | Quizlet">
            <a:extLst>
              <a:ext uri="{FF2B5EF4-FFF2-40B4-BE49-F238E27FC236}">
                <a16:creationId xmlns:a16="http://schemas.microsoft.com/office/drawing/2014/main" id="{EA09F6A7-9795-3D1D-5F00-E8CC3CE74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43" y="4438582"/>
            <a:ext cx="2386713" cy="135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6A5555-D669-22B8-7FCD-62D6E80F4336}"/>
              </a:ext>
            </a:extLst>
          </p:cNvPr>
          <p:cNvSpPr txBox="1"/>
          <p:nvPr/>
        </p:nvSpPr>
        <p:spPr>
          <a:xfrm>
            <a:off x="1761076" y="5791613"/>
            <a:ext cx="138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Plant growth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9B1CCB-624D-ED4C-B44A-E5EC8D7A3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452" y="1652018"/>
            <a:ext cx="2465682" cy="1746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50B640-FAF7-E3D6-9F66-AB55C8847198}"/>
              </a:ext>
            </a:extLst>
          </p:cNvPr>
          <p:cNvSpPr txBox="1"/>
          <p:nvPr/>
        </p:nvSpPr>
        <p:spPr>
          <a:xfrm>
            <a:off x="8789247" y="3429000"/>
            <a:ext cx="1970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Soil decomposition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BD8A5A8-8819-2252-C574-2B5E06E96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7"/>
          <a:stretch/>
        </p:blipFill>
        <p:spPr bwMode="auto">
          <a:xfrm>
            <a:off x="6762807" y="3916642"/>
            <a:ext cx="2825624" cy="187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48CAC4-53D4-4BCC-E614-EB76379D4073}"/>
              </a:ext>
            </a:extLst>
          </p:cNvPr>
          <p:cNvSpPr txBox="1"/>
          <p:nvPr/>
        </p:nvSpPr>
        <p:spPr>
          <a:xfrm>
            <a:off x="7108820" y="5884562"/>
            <a:ext cx="213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Vegetation dynamics</a:t>
            </a:r>
          </a:p>
        </p:txBody>
      </p:sp>
    </p:spTree>
    <p:extLst>
      <p:ext uri="{BB962C8B-B14F-4D97-AF65-F5344CB8AC3E}">
        <p14:creationId xmlns:p14="http://schemas.microsoft.com/office/powerpoint/2010/main" val="2314143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9561-FD62-608D-C944-67DE91E7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representation - ocean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6E723E-181F-A383-D4B8-F95A20D8E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487" y="1429431"/>
            <a:ext cx="2861618" cy="2084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0255E-DE57-CCA9-CCC9-4539093D5683}"/>
              </a:ext>
            </a:extLst>
          </p:cNvPr>
          <p:cNvSpPr txBox="1"/>
          <p:nvPr/>
        </p:nvSpPr>
        <p:spPr>
          <a:xfrm>
            <a:off x="7626804" y="3513909"/>
            <a:ext cx="278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biological carbon pump</a:t>
            </a:r>
          </a:p>
        </p:txBody>
      </p:sp>
      <p:pic>
        <p:nvPicPr>
          <p:cNvPr id="5" name="043_UWC_6e_Figure_08_18_L.jpg" descr="043_UWC_6e_Figure_08_18_L">
            <a:extLst>
              <a:ext uri="{FF2B5EF4-FFF2-40B4-BE49-F238E27FC236}">
                <a16:creationId xmlns:a16="http://schemas.microsoft.com/office/drawing/2014/main" id="{2D5FDFAE-FE28-7427-44FD-169E7BD7192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1639327"/>
            <a:ext cx="3215640" cy="166468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3F50E4-20EA-8EC3-6E05-4E0662A8B232}"/>
              </a:ext>
            </a:extLst>
          </p:cNvPr>
          <p:cNvSpPr txBox="1"/>
          <p:nvPr/>
        </p:nvSpPr>
        <p:spPr>
          <a:xfrm>
            <a:off x="1849895" y="3429000"/>
            <a:ext cx="119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Circulation</a:t>
            </a:r>
          </a:p>
        </p:txBody>
      </p:sp>
      <p:pic>
        <p:nvPicPr>
          <p:cNvPr id="7" name="url?sa=i&amp;rct=j&amp;q=&amp;esrc=s&amp;source=images&amp;cd=&amp;cad=rja&amp;docid=vdvkFtxMv6k7KM&amp;tbnid=WdBcNUPxg3jEbM-&amp;ved=0CAUQjRw&amp;url=http%3A%2F%2Fwww.bbc.co.uk%2Fnews%2Fscience-environment-13688829&amp;ei=TH-OUtHEFoex2AXT44HgB.png">
            <a:extLst>
              <a:ext uri="{FF2B5EF4-FFF2-40B4-BE49-F238E27FC236}">
                <a16:creationId xmlns:a16="http://schemas.microsoft.com/office/drawing/2014/main" id="{58B06800-408E-6645-5826-76493EFB932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0093" y="4070022"/>
            <a:ext cx="3123747" cy="17821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7A6F2E-9C00-E0EC-AC5A-21EB6D479000}"/>
              </a:ext>
            </a:extLst>
          </p:cNvPr>
          <p:cNvSpPr txBox="1"/>
          <p:nvPr/>
        </p:nvSpPr>
        <p:spPr>
          <a:xfrm>
            <a:off x="1697517" y="5939184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Salinity and pH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9D920-7AE3-47E3-8DCA-8CC3C8A97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947" y="3807576"/>
            <a:ext cx="2890393" cy="2316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CA45F6-A12D-D177-522A-7D7272289785}"/>
              </a:ext>
            </a:extLst>
          </p:cNvPr>
          <p:cNvSpPr txBox="1"/>
          <p:nvPr/>
        </p:nvSpPr>
        <p:spPr>
          <a:xfrm>
            <a:off x="5603966" y="6123850"/>
            <a:ext cx="2140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carbonate pump</a:t>
            </a:r>
          </a:p>
        </p:txBody>
      </p:sp>
    </p:spTree>
    <p:extLst>
      <p:ext uri="{BB962C8B-B14F-4D97-AF65-F5344CB8AC3E}">
        <p14:creationId xmlns:p14="http://schemas.microsoft.com/office/powerpoint/2010/main" val="3966526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1933-F149-C5DB-2E3B-0F41BC4A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Stand-alone land and ocean models</a:t>
            </a:r>
          </a:p>
        </p:txBody>
      </p:sp>
      <p:sp>
        <p:nvSpPr>
          <p:cNvPr id="3" name="Google Shape;148;p20">
            <a:extLst>
              <a:ext uri="{FF2B5EF4-FFF2-40B4-BE49-F238E27FC236}">
                <a16:creationId xmlns:a16="http://schemas.microsoft.com/office/drawing/2014/main" id="{7A295EF1-0EC1-4C20-145B-C58D8BE13CFD}"/>
              </a:ext>
            </a:extLst>
          </p:cNvPr>
          <p:cNvSpPr txBox="1"/>
          <p:nvPr/>
        </p:nvSpPr>
        <p:spPr>
          <a:xfrm>
            <a:off x="3217178" y="4915394"/>
            <a:ext cx="1905200" cy="574412"/>
          </a:xfrm>
          <a:prstGeom prst="rect">
            <a:avLst/>
          </a:prstGeom>
          <a:solidFill>
            <a:srgbClr val="3C78D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 dirty="0"/>
              <a:t>Ocean</a:t>
            </a:r>
            <a:endParaRPr sz="2133" dirty="0"/>
          </a:p>
        </p:txBody>
      </p:sp>
      <p:sp>
        <p:nvSpPr>
          <p:cNvPr id="4" name="Google Shape;149;p20">
            <a:extLst>
              <a:ext uri="{FF2B5EF4-FFF2-40B4-BE49-F238E27FC236}">
                <a16:creationId xmlns:a16="http://schemas.microsoft.com/office/drawing/2014/main" id="{5BE53FB4-70C8-2120-BB01-6B63A66DBE27}"/>
              </a:ext>
            </a:extLst>
          </p:cNvPr>
          <p:cNvSpPr txBox="1"/>
          <p:nvPr/>
        </p:nvSpPr>
        <p:spPr>
          <a:xfrm>
            <a:off x="6096000" y="4915394"/>
            <a:ext cx="1905200" cy="574412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Land surface</a:t>
            </a:r>
            <a:endParaRPr sz="2133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BB81A3-96F7-10CF-4D21-8804F7851CB1}"/>
              </a:ext>
            </a:extLst>
          </p:cNvPr>
          <p:cNvSpPr/>
          <p:nvPr/>
        </p:nvSpPr>
        <p:spPr>
          <a:xfrm>
            <a:off x="2188396" y="2321959"/>
            <a:ext cx="6688476" cy="893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Climate variables as input:</a:t>
            </a:r>
          </a:p>
          <a:p>
            <a:pPr algn="ctr"/>
            <a:r>
              <a:rPr lang="en-GB" dirty="0"/>
              <a:t>Solar radiation, temperature, precipitation</a:t>
            </a:r>
          </a:p>
        </p:txBody>
      </p:sp>
    </p:spTree>
    <p:extLst>
      <p:ext uri="{BB962C8B-B14F-4D97-AF65-F5344CB8AC3E}">
        <p14:creationId xmlns:p14="http://schemas.microsoft.com/office/powerpoint/2010/main" val="2183859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10F6A-3E1B-5FE1-37E7-E88977839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Atmospheric coupling: climate variables calculated in model</a:t>
            </a:r>
          </a:p>
        </p:txBody>
      </p:sp>
      <p:pic>
        <p:nvPicPr>
          <p:cNvPr id="3" name="Google Shape;118;p18">
            <a:extLst>
              <a:ext uri="{FF2B5EF4-FFF2-40B4-BE49-F238E27FC236}">
                <a16:creationId xmlns:a16="http://schemas.microsoft.com/office/drawing/2014/main" id="{FF14E24A-74A1-FD80-A17F-D17BF3B609C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318" y="2384135"/>
            <a:ext cx="10343565" cy="4171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6317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E96B-834B-7F77-8C6C-3777E51C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Land-atmosphere feedbacks: albedo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18BE9F4-ED08-F4B7-014F-BCF64C5F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" t="1866" r="1225" b="1421"/>
          <a:stretch/>
        </p:blipFill>
        <p:spPr bwMode="auto">
          <a:xfrm>
            <a:off x="3495166" y="1909965"/>
            <a:ext cx="5201667" cy="3445805"/>
          </a:xfrm>
          <a:prstGeom prst="rect">
            <a:avLst/>
          </a:prstGeom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B1E75E-86B1-1408-7638-63A7EDCFF532}"/>
              </a:ext>
            </a:extLst>
          </p:cNvPr>
          <p:cNvSpPr txBox="1"/>
          <p:nvPr/>
        </p:nvSpPr>
        <p:spPr>
          <a:xfrm>
            <a:off x="2870162" y="5569545"/>
            <a:ext cx="6688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Land cover type affects albedo which affects the energy balance and temperature. Surface temperature affects circulation, moisture and precipitation patterns.</a:t>
            </a:r>
          </a:p>
        </p:txBody>
      </p:sp>
    </p:spTree>
    <p:extLst>
      <p:ext uri="{BB962C8B-B14F-4D97-AF65-F5344CB8AC3E}">
        <p14:creationId xmlns:p14="http://schemas.microsoft.com/office/powerpoint/2010/main" val="2311985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34" y="705400"/>
            <a:ext cx="3640335" cy="2048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600" y="3948534"/>
            <a:ext cx="3436301" cy="251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6932" y="2753567"/>
            <a:ext cx="2626635" cy="25111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6"/>
          <p:cNvCxnSpPr/>
          <p:nvPr/>
        </p:nvCxnSpPr>
        <p:spPr>
          <a:xfrm>
            <a:off x="3151900" y="2753600"/>
            <a:ext cx="796800" cy="7620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6"/>
          <p:cNvCxnSpPr/>
          <p:nvPr/>
        </p:nvCxnSpPr>
        <p:spPr>
          <a:xfrm>
            <a:off x="6915684" y="4428833"/>
            <a:ext cx="796800" cy="7620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" name="Google Shape;101;p16"/>
          <p:cNvSpPr txBox="1"/>
          <p:nvPr/>
        </p:nvSpPr>
        <p:spPr>
          <a:xfrm>
            <a:off x="519533" y="225134"/>
            <a:ext cx="223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CO</a:t>
            </a:r>
            <a:r>
              <a:rPr lang="en" sz="2400" baseline="-25000"/>
              <a:t>2</a:t>
            </a:r>
            <a:r>
              <a:rPr lang="en" sz="2400"/>
              <a:t> emissions </a:t>
            </a:r>
            <a:endParaRPr sz="2400"/>
          </a:p>
        </p:txBody>
      </p:sp>
      <p:sp>
        <p:nvSpPr>
          <p:cNvPr id="102" name="Google Shape;102;p16"/>
          <p:cNvSpPr txBox="1"/>
          <p:nvPr/>
        </p:nvSpPr>
        <p:spPr>
          <a:xfrm>
            <a:off x="4315835" y="1977342"/>
            <a:ext cx="24764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CO</a:t>
            </a:r>
            <a:r>
              <a:rPr lang="en" sz="2400" baseline="-25000"/>
              <a:t>2</a:t>
            </a:r>
            <a:r>
              <a:rPr lang="en" sz="2400"/>
              <a:t> concentrations </a:t>
            </a:r>
            <a:endParaRPr sz="2400"/>
          </a:p>
        </p:txBody>
      </p:sp>
      <p:sp>
        <p:nvSpPr>
          <p:cNvPr id="103" name="Google Shape;103;p16"/>
          <p:cNvSpPr txBox="1"/>
          <p:nvPr/>
        </p:nvSpPr>
        <p:spPr>
          <a:xfrm>
            <a:off x="8544551" y="3323701"/>
            <a:ext cx="24764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Changes in climate</a:t>
            </a:r>
            <a:endParaRPr sz="2400"/>
          </a:p>
        </p:txBody>
      </p:sp>
      <p:sp>
        <p:nvSpPr>
          <p:cNvPr id="104" name="Google Shape;104;p16"/>
          <p:cNvSpPr txBox="1"/>
          <p:nvPr/>
        </p:nvSpPr>
        <p:spPr>
          <a:xfrm>
            <a:off x="6078667" y="554167"/>
            <a:ext cx="5507200" cy="166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3067"/>
              <a:t>How do we go from greenhouse gas emissions to prediction of future climate?</a:t>
            </a:r>
            <a:endParaRPr sz="3067"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533" y="2962187"/>
            <a:ext cx="2234000" cy="1256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7CF0C-75AE-9B48-F371-0C0C0B1E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Land-atmosphere and ocean atmosphere feedbacks: CO</a:t>
            </a:r>
            <a:r>
              <a:rPr lang="en-GB" baseline="-25000" dirty="0"/>
              <a:t>2 </a:t>
            </a:r>
            <a:r>
              <a:rPr lang="en-GB" dirty="0"/>
              <a:t>and temperature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79790-B136-EA16-9AE7-39DC1AD936D1}"/>
              </a:ext>
            </a:extLst>
          </p:cNvPr>
          <p:cNvSpPr txBox="1"/>
          <p:nvPr/>
        </p:nvSpPr>
        <p:spPr>
          <a:xfrm>
            <a:off x="2870162" y="5569545"/>
            <a:ext cx="6688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</a:t>
            </a:r>
            <a:r>
              <a:rPr lang="en-GB" baseline="-25000" dirty="0"/>
              <a:t>2</a:t>
            </a:r>
            <a:r>
              <a:rPr lang="en-GB" dirty="0"/>
              <a:t> uptake affects atmospheric CO</a:t>
            </a:r>
            <a:r>
              <a:rPr lang="en-GB" baseline="-25000" dirty="0"/>
              <a:t>2</a:t>
            </a:r>
            <a:r>
              <a:rPr lang="en-GB" dirty="0"/>
              <a:t> concentrations which affect  temperature. Temperature affects circulation, moisture and precipitation patterns. Temperature also affect the land and ocean capacity to take up CO</a:t>
            </a:r>
            <a:r>
              <a:rPr lang="en-GB" baseline="-25000" dirty="0"/>
              <a:t>2</a:t>
            </a:r>
            <a:r>
              <a:rPr lang="en-GB" dirty="0"/>
              <a:t>. </a:t>
            </a:r>
          </a:p>
        </p:txBody>
      </p:sp>
      <p:pic>
        <p:nvPicPr>
          <p:cNvPr id="5" name="Google Shape;125;p9">
            <a:extLst>
              <a:ext uri="{FF2B5EF4-FFF2-40B4-BE49-F238E27FC236}">
                <a16:creationId xmlns:a16="http://schemas.microsoft.com/office/drawing/2014/main" id="{9E3A6E70-9C88-518C-B1BA-A78C818B624A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3023140" y="1870009"/>
            <a:ext cx="6382225" cy="3520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334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09D0-CD14-424A-053A-2057DC6C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615"/>
            <a:ext cx="10515600" cy="1325563"/>
          </a:xfrm>
        </p:spPr>
        <p:txBody>
          <a:bodyPr>
            <a:noAutofit/>
          </a:bodyPr>
          <a:lstStyle/>
          <a:p>
            <a:r>
              <a:rPr lang="en-GB" sz="3600" dirty="0"/>
              <a:t>The only inputs for a fully coupled Earth System Model is solar radiation at the top of the atmosphere, anthropogenic emissions and a land use map</a:t>
            </a:r>
          </a:p>
        </p:txBody>
      </p:sp>
      <p:sp>
        <p:nvSpPr>
          <p:cNvPr id="3" name="Google Shape;163;p21">
            <a:extLst>
              <a:ext uri="{FF2B5EF4-FFF2-40B4-BE49-F238E27FC236}">
                <a16:creationId xmlns:a16="http://schemas.microsoft.com/office/drawing/2014/main" id="{9EF127C1-EED3-3042-8109-28CEE52F3EBB}"/>
              </a:ext>
            </a:extLst>
          </p:cNvPr>
          <p:cNvSpPr/>
          <p:nvPr/>
        </p:nvSpPr>
        <p:spPr>
          <a:xfrm>
            <a:off x="3022013" y="2783963"/>
            <a:ext cx="4346800" cy="2220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164;p21">
            <a:extLst>
              <a:ext uri="{FF2B5EF4-FFF2-40B4-BE49-F238E27FC236}">
                <a16:creationId xmlns:a16="http://schemas.microsoft.com/office/drawing/2014/main" id="{5163045A-4507-72EF-24A5-98835623A103}"/>
              </a:ext>
            </a:extLst>
          </p:cNvPr>
          <p:cNvSpPr txBox="1"/>
          <p:nvPr/>
        </p:nvSpPr>
        <p:spPr>
          <a:xfrm>
            <a:off x="3147680" y="3459397"/>
            <a:ext cx="1905200" cy="574412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Atmosphere</a:t>
            </a:r>
            <a:endParaRPr sz="2133"/>
          </a:p>
        </p:txBody>
      </p:sp>
      <p:sp>
        <p:nvSpPr>
          <p:cNvPr id="5" name="Google Shape;165;p21">
            <a:extLst>
              <a:ext uri="{FF2B5EF4-FFF2-40B4-BE49-F238E27FC236}">
                <a16:creationId xmlns:a16="http://schemas.microsoft.com/office/drawing/2014/main" id="{CA57627F-93ED-A608-F303-7860BD216966}"/>
              </a:ext>
            </a:extLst>
          </p:cNvPr>
          <p:cNvSpPr txBox="1"/>
          <p:nvPr/>
        </p:nvSpPr>
        <p:spPr>
          <a:xfrm>
            <a:off x="5221197" y="3459397"/>
            <a:ext cx="1905200" cy="574412"/>
          </a:xfrm>
          <a:prstGeom prst="rect">
            <a:avLst/>
          </a:prstGeom>
          <a:solidFill>
            <a:srgbClr val="3C78D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Ocean</a:t>
            </a:r>
            <a:endParaRPr sz="2133"/>
          </a:p>
        </p:txBody>
      </p:sp>
      <p:sp>
        <p:nvSpPr>
          <p:cNvPr id="6" name="Google Shape;166;p21">
            <a:extLst>
              <a:ext uri="{FF2B5EF4-FFF2-40B4-BE49-F238E27FC236}">
                <a16:creationId xmlns:a16="http://schemas.microsoft.com/office/drawing/2014/main" id="{4CB8879E-6A90-EB95-ED61-0457FAB8C156}"/>
              </a:ext>
            </a:extLst>
          </p:cNvPr>
          <p:cNvSpPr txBox="1"/>
          <p:nvPr/>
        </p:nvSpPr>
        <p:spPr>
          <a:xfrm>
            <a:off x="3147680" y="4181181"/>
            <a:ext cx="1905200" cy="574412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 dirty="0"/>
              <a:t>Land surface</a:t>
            </a:r>
            <a:endParaRPr sz="2133" dirty="0"/>
          </a:p>
        </p:txBody>
      </p:sp>
      <p:sp>
        <p:nvSpPr>
          <p:cNvPr id="7" name="Google Shape;167;p21">
            <a:extLst>
              <a:ext uri="{FF2B5EF4-FFF2-40B4-BE49-F238E27FC236}">
                <a16:creationId xmlns:a16="http://schemas.microsoft.com/office/drawing/2014/main" id="{70DC4084-A8B2-6BF5-1168-CA72D4B4206F}"/>
              </a:ext>
            </a:extLst>
          </p:cNvPr>
          <p:cNvSpPr txBox="1"/>
          <p:nvPr/>
        </p:nvSpPr>
        <p:spPr>
          <a:xfrm>
            <a:off x="5221197" y="4181181"/>
            <a:ext cx="1905200" cy="57441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Sea ice</a:t>
            </a:r>
            <a:endParaRPr sz="2133"/>
          </a:p>
        </p:txBody>
      </p:sp>
      <p:sp>
        <p:nvSpPr>
          <p:cNvPr id="8" name="Google Shape;169;p21">
            <a:extLst>
              <a:ext uri="{FF2B5EF4-FFF2-40B4-BE49-F238E27FC236}">
                <a16:creationId xmlns:a16="http://schemas.microsoft.com/office/drawing/2014/main" id="{A3074096-A4E7-E926-E426-E02F761092CB}"/>
              </a:ext>
            </a:extLst>
          </p:cNvPr>
          <p:cNvSpPr txBox="1"/>
          <p:nvPr/>
        </p:nvSpPr>
        <p:spPr>
          <a:xfrm>
            <a:off x="3324216" y="2843884"/>
            <a:ext cx="364993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Earth System Model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94479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A model is a mathematical representation of how we think the real world works</a:t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903667" y="2673834"/>
            <a:ext cx="8566400" cy="677068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800"/>
              <a:t>T</a:t>
            </a:r>
            <a:r>
              <a:rPr lang="en" sz="2800" baseline="-25000"/>
              <a:t>arrival</a:t>
            </a:r>
            <a:r>
              <a:rPr lang="en" sz="2800"/>
              <a:t> = T</a:t>
            </a:r>
            <a:r>
              <a:rPr lang="en" sz="2800" baseline="-25000"/>
              <a:t>departure</a:t>
            </a:r>
            <a:r>
              <a:rPr lang="en" sz="2800"/>
              <a:t> + t</a:t>
            </a:r>
            <a:r>
              <a:rPr lang="en" sz="2800" baseline="-25000"/>
              <a:t>walk to station</a:t>
            </a:r>
            <a:r>
              <a:rPr lang="en" sz="2800"/>
              <a:t> + t</a:t>
            </a:r>
            <a:r>
              <a:rPr lang="en" sz="2800" baseline="-25000"/>
              <a:t>on the train</a:t>
            </a:r>
            <a:r>
              <a:rPr lang="en" sz="2800"/>
              <a:t> + t</a:t>
            </a:r>
            <a:r>
              <a:rPr lang="en" sz="2800" baseline="-25000"/>
              <a:t>walk to department</a:t>
            </a:r>
            <a:endParaRPr sz="2800" baseline="-25000"/>
          </a:p>
        </p:txBody>
      </p:sp>
      <p:sp>
        <p:nvSpPr>
          <p:cNvPr id="101" name="Google Shape;101;p17"/>
          <p:cNvSpPr txBox="1"/>
          <p:nvPr/>
        </p:nvSpPr>
        <p:spPr>
          <a:xfrm>
            <a:off x="903666" y="2054934"/>
            <a:ext cx="652454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A model of how long it takes to get to college</a:t>
            </a:r>
            <a:endParaRPr sz="2400" dirty="0"/>
          </a:p>
        </p:txBody>
      </p:sp>
      <p:sp>
        <p:nvSpPr>
          <p:cNvPr id="102" name="Google Shape;102;p17"/>
          <p:cNvSpPr txBox="1"/>
          <p:nvPr/>
        </p:nvSpPr>
        <p:spPr>
          <a:xfrm>
            <a:off x="916067" y="4134601"/>
            <a:ext cx="40108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t</a:t>
            </a:r>
            <a:r>
              <a:rPr lang="en" sz="2400" baseline="-25000"/>
              <a:t>walk to station</a:t>
            </a:r>
            <a:r>
              <a:rPr lang="en" sz="2400"/>
              <a:t>     = 10 minutes</a:t>
            </a:r>
            <a:endParaRPr sz="2400"/>
          </a:p>
          <a:p>
            <a:r>
              <a:rPr lang="en" sz="2400"/>
              <a:t>t</a:t>
            </a:r>
            <a:r>
              <a:rPr lang="en" sz="2400" baseline="-25000"/>
              <a:t>on the train             </a:t>
            </a:r>
            <a:r>
              <a:rPr lang="en" sz="2400"/>
              <a:t>= 35 minutes</a:t>
            </a:r>
            <a:endParaRPr sz="2400"/>
          </a:p>
          <a:p>
            <a:r>
              <a:rPr lang="en" sz="2400"/>
              <a:t>t</a:t>
            </a:r>
            <a:r>
              <a:rPr lang="en" sz="2400" baseline="-25000"/>
              <a:t>walk to department </a:t>
            </a:r>
            <a:r>
              <a:rPr lang="en" sz="2400"/>
              <a:t>= 5 minutes</a:t>
            </a:r>
            <a:endParaRPr sz="2400"/>
          </a:p>
        </p:txBody>
      </p:sp>
      <p:sp>
        <p:nvSpPr>
          <p:cNvPr id="2" name="Google Shape;173;p21">
            <a:extLst>
              <a:ext uri="{FF2B5EF4-FFF2-40B4-BE49-F238E27FC236}">
                <a16:creationId xmlns:a16="http://schemas.microsoft.com/office/drawing/2014/main" id="{BE75CC21-D544-0C7A-5C02-42D309F5B86B}"/>
              </a:ext>
            </a:extLst>
          </p:cNvPr>
          <p:cNvSpPr/>
          <p:nvPr/>
        </p:nvSpPr>
        <p:spPr>
          <a:xfrm flipH="1">
            <a:off x="4749467" y="4473289"/>
            <a:ext cx="354800" cy="67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0975C-6682-029E-B6DE-705AAFB77AB9}"/>
              </a:ext>
            </a:extLst>
          </p:cNvPr>
          <p:cNvSpPr txBox="1"/>
          <p:nvPr/>
        </p:nvSpPr>
        <p:spPr>
          <a:xfrm>
            <a:off x="5186867" y="4627023"/>
            <a:ext cx="124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2095646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1780E-2CC7-7272-CA46-F754CB958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Parameters: physical constants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3D16EFF-7EA6-10C9-466C-68B610FC3A0C}"/>
              </a:ext>
            </a:extLst>
          </p:cNvPr>
          <p:cNvSpPr/>
          <p:nvPr/>
        </p:nvSpPr>
        <p:spPr>
          <a:xfrm>
            <a:off x="1037263" y="1766092"/>
            <a:ext cx="2908014" cy="8127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Gravitational constant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4B9821-E789-3976-8F4D-635BD7C35DAA}"/>
              </a:ext>
            </a:extLst>
          </p:cNvPr>
          <p:cNvSpPr/>
          <p:nvPr/>
        </p:nvSpPr>
        <p:spPr>
          <a:xfrm>
            <a:off x="3424506" y="3177932"/>
            <a:ext cx="2908014" cy="8127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Avogadro’s number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36233D-EE3C-5388-A6B4-A830F6E2DFB2}"/>
              </a:ext>
            </a:extLst>
          </p:cNvPr>
          <p:cNvSpPr/>
          <p:nvPr/>
        </p:nvSpPr>
        <p:spPr>
          <a:xfrm>
            <a:off x="5946597" y="2172452"/>
            <a:ext cx="2908014" cy="8127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Molecular masses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5C333B-FBB7-91FA-DC3D-26AD8D322F74}"/>
              </a:ext>
            </a:extLst>
          </p:cNvPr>
          <p:cNvSpPr/>
          <p:nvPr/>
        </p:nvSpPr>
        <p:spPr>
          <a:xfrm>
            <a:off x="1970499" y="4589773"/>
            <a:ext cx="2908014" cy="8127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Ideal gas constant</a:t>
            </a:r>
          </a:p>
        </p:txBody>
      </p:sp>
    </p:spTree>
    <p:extLst>
      <p:ext uri="{BB962C8B-B14F-4D97-AF65-F5344CB8AC3E}">
        <p14:creationId xmlns:p14="http://schemas.microsoft.com/office/powerpoint/2010/main" val="2740009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1780E-2CC7-7272-CA46-F754CB958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Parameters: spatially variable properties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3D16EFF-7EA6-10C9-466C-68B610FC3A0C}"/>
              </a:ext>
            </a:extLst>
          </p:cNvPr>
          <p:cNvSpPr/>
          <p:nvPr/>
        </p:nvSpPr>
        <p:spPr>
          <a:xfrm>
            <a:off x="1037263" y="1766092"/>
            <a:ext cx="2908014" cy="8127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Soil texture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4B9821-E789-3976-8F4D-635BD7C35DAA}"/>
              </a:ext>
            </a:extLst>
          </p:cNvPr>
          <p:cNvSpPr/>
          <p:nvPr/>
        </p:nvSpPr>
        <p:spPr>
          <a:xfrm>
            <a:off x="3424506" y="3177932"/>
            <a:ext cx="2908014" cy="8127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Photosynthetic capacity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36233D-EE3C-5388-A6B4-A830F6E2DFB2}"/>
              </a:ext>
            </a:extLst>
          </p:cNvPr>
          <p:cNvSpPr/>
          <p:nvPr/>
        </p:nvSpPr>
        <p:spPr>
          <a:xfrm>
            <a:off x="5946597" y="2172452"/>
            <a:ext cx="2908014" cy="8127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Albedo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5C333B-FBB7-91FA-DC3D-26AD8D322F74}"/>
              </a:ext>
            </a:extLst>
          </p:cNvPr>
          <p:cNvSpPr/>
          <p:nvPr/>
        </p:nvSpPr>
        <p:spPr>
          <a:xfrm>
            <a:off x="1970499" y="4589773"/>
            <a:ext cx="2908014" cy="8127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Plant type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1FF79E-6AD3-DBC8-28B3-E4F4A1080D93}"/>
              </a:ext>
            </a:extLst>
          </p:cNvPr>
          <p:cNvSpPr/>
          <p:nvPr/>
        </p:nvSpPr>
        <p:spPr>
          <a:xfrm>
            <a:off x="6535863" y="5138584"/>
            <a:ext cx="2908014" cy="8127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Sea floor depth</a:t>
            </a:r>
          </a:p>
        </p:txBody>
      </p:sp>
    </p:spTree>
    <p:extLst>
      <p:ext uri="{BB962C8B-B14F-4D97-AF65-F5344CB8AC3E}">
        <p14:creationId xmlns:p14="http://schemas.microsoft.com/office/powerpoint/2010/main" val="3582540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EC8E0-FB8D-3CC7-9861-1F3C6EAB5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 values from observations</a:t>
            </a:r>
          </a:p>
        </p:txBody>
      </p:sp>
      <p:pic>
        <p:nvPicPr>
          <p:cNvPr id="2050" name="Picture 2" descr="Soil Core Sampler | Ideal for consultants or private use.">
            <a:extLst>
              <a:ext uri="{FF2B5EF4-FFF2-40B4-BE49-F238E27FC236}">
                <a16:creationId xmlns:a16="http://schemas.microsoft.com/office/drawing/2014/main" id="{9D197746-1705-7F91-5046-E09A64719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06" y="1945097"/>
            <a:ext cx="3078206" cy="205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9317B3-ED79-D8BB-BF89-1732EFC54A08}"/>
              </a:ext>
            </a:extLst>
          </p:cNvPr>
          <p:cNvSpPr txBox="1"/>
          <p:nvPr/>
        </p:nvSpPr>
        <p:spPr>
          <a:xfrm>
            <a:off x="1580606" y="4066977"/>
            <a:ext cx="246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Small scale observations</a:t>
            </a:r>
          </a:p>
        </p:txBody>
      </p:sp>
      <p:pic>
        <p:nvPicPr>
          <p:cNvPr id="4" name="Picture 2" descr="Climate models - Encyclopedia of the Environment">
            <a:extLst>
              <a:ext uri="{FF2B5EF4-FFF2-40B4-BE49-F238E27FC236}">
                <a16:creationId xmlns:a16="http://schemas.microsoft.com/office/drawing/2014/main" id="{D722AA85-58F7-B3AB-69E0-B69EFC9B5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29" y="3997234"/>
            <a:ext cx="4537166" cy="268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E22F6A0-75B7-E1BC-E615-3AAE54FD9BCD}"/>
              </a:ext>
            </a:extLst>
          </p:cNvPr>
          <p:cNvCxnSpPr>
            <a:cxnSpLocks/>
          </p:cNvCxnSpPr>
          <p:nvPr/>
        </p:nvCxnSpPr>
        <p:spPr>
          <a:xfrm>
            <a:off x="4811004" y="3618156"/>
            <a:ext cx="1837990" cy="9146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484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EC8E0-FB8D-3CC7-9861-1F3C6EAB5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 values from observations: paint by numbers</a:t>
            </a:r>
          </a:p>
        </p:txBody>
      </p:sp>
      <p:pic>
        <p:nvPicPr>
          <p:cNvPr id="4098" name="Picture 2" descr="Details are in the caption following the image">
            <a:extLst>
              <a:ext uri="{FF2B5EF4-FFF2-40B4-BE49-F238E27FC236}">
                <a16:creationId xmlns:a16="http://schemas.microsoft.com/office/drawing/2014/main" id="{4926B1EB-CDEB-06FD-B439-B9C8EBA01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r="46861" b="51428"/>
          <a:stretch/>
        </p:blipFill>
        <p:spPr bwMode="auto">
          <a:xfrm>
            <a:off x="6801395" y="3892096"/>
            <a:ext cx="5159375" cy="296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oil Core Sampler | Ideal for consultants or private use.">
            <a:extLst>
              <a:ext uri="{FF2B5EF4-FFF2-40B4-BE49-F238E27FC236}">
                <a16:creationId xmlns:a16="http://schemas.microsoft.com/office/drawing/2014/main" id="{2A9FCE72-1867-35F5-4882-6009F3486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06" y="1945097"/>
            <a:ext cx="3078206" cy="205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19B89-85C9-1D7A-A155-F72BF56CAFD1}"/>
              </a:ext>
            </a:extLst>
          </p:cNvPr>
          <p:cNvSpPr txBox="1"/>
          <p:nvPr/>
        </p:nvSpPr>
        <p:spPr>
          <a:xfrm>
            <a:off x="1580606" y="4066977"/>
            <a:ext cx="246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Small scale observations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7B9AC0-853A-4E33-2EFE-2947F743DFAF}"/>
              </a:ext>
            </a:extLst>
          </p:cNvPr>
          <p:cNvCxnSpPr>
            <a:cxnSpLocks/>
          </p:cNvCxnSpPr>
          <p:nvPr/>
        </p:nvCxnSpPr>
        <p:spPr>
          <a:xfrm>
            <a:off x="4811004" y="3618156"/>
            <a:ext cx="1837990" cy="9146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42C7DC-C4F2-6BCF-DB3D-4CA55D266AD3}"/>
              </a:ext>
            </a:extLst>
          </p:cNvPr>
          <p:cNvSpPr txBox="1"/>
          <p:nvPr/>
        </p:nvSpPr>
        <p:spPr>
          <a:xfrm>
            <a:off x="5380656" y="2897514"/>
            <a:ext cx="514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Scaling based on broad climate and ecosystem types</a:t>
            </a:r>
          </a:p>
        </p:txBody>
      </p:sp>
    </p:spTree>
    <p:extLst>
      <p:ext uri="{BB962C8B-B14F-4D97-AF65-F5344CB8AC3E}">
        <p14:creationId xmlns:p14="http://schemas.microsoft.com/office/powerpoint/2010/main" val="2003099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EC8E0-FB8D-3CC7-9861-1F3C6EAB5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 values from observations: machine learning</a:t>
            </a:r>
          </a:p>
        </p:txBody>
      </p:sp>
      <p:pic>
        <p:nvPicPr>
          <p:cNvPr id="6" name="Picture 2" descr="Soil Core Sampler | Ideal for consultants or private use.">
            <a:extLst>
              <a:ext uri="{FF2B5EF4-FFF2-40B4-BE49-F238E27FC236}">
                <a16:creationId xmlns:a16="http://schemas.microsoft.com/office/drawing/2014/main" id="{2A9FCE72-1867-35F5-4882-6009F3486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06" y="1945097"/>
            <a:ext cx="3078206" cy="205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19B89-85C9-1D7A-A155-F72BF56CAFD1}"/>
              </a:ext>
            </a:extLst>
          </p:cNvPr>
          <p:cNvSpPr txBox="1"/>
          <p:nvPr/>
        </p:nvSpPr>
        <p:spPr>
          <a:xfrm>
            <a:off x="1580606" y="4066977"/>
            <a:ext cx="246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Small scale observations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7B9AC0-853A-4E33-2EFE-2947F743DFAF}"/>
              </a:ext>
            </a:extLst>
          </p:cNvPr>
          <p:cNvCxnSpPr>
            <a:cxnSpLocks/>
          </p:cNvCxnSpPr>
          <p:nvPr/>
        </p:nvCxnSpPr>
        <p:spPr>
          <a:xfrm>
            <a:off x="4811004" y="3618156"/>
            <a:ext cx="1837990" cy="9146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42C7DC-C4F2-6BCF-DB3D-4CA55D266AD3}"/>
              </a:ext>
            </a:extLst>
          </p:cNvPr>
          <p:cNvSpPr txBox="1"/>
          <p:nvPr/>
        </p:nvSpPr>
        <p:spPr>
          <a:xfrm>
            <a:off x="5380656" y="2897514"/>
            <a:ext cx="394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Scaling using machine learning methods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414EDBE-FF82-0EDA-2729-169538387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733" y="4185362"/>
            <a:ext cx="4255680" cy="233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137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>
          <a:extLst>
            <a:ext uri="{FF2B5EF4-FFF2-40B4-BE49-F238E27FC236}">
              <a16:creationId xmlns:a16="http://schemas.microsoft.com/office/drawing/2014/main" id="{89378813-30B4-0E13-E1F9-C44B62DB3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>
            <a:extLst>
              <a:ext uri="{FF2B5EF4-FFF2-40B4-BE49-F238E27FC236}">
                <a16:creationId xmlns:a16="http://schemas.microsoft.com/office/drawing/2014/main" id="{595D018D-CA03-5573-0353-0EAF729D84A8}"/>
              </a:ext>
            </a:extLst>
          </p:cNvPr>
          <p:cNvSpPr/>
          <p:nvPr/>
        </p:nvSpPr>
        <p:spPr>
          <a:xfrm>
            <a:off x="3423851" y="2407233"/>
            <a:ext cx="4918400" cy="4104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" name="Google Shape;162;p21">
            <a:extLst>
              <a:ext uri="{FF2B5EF4-FFF2-40B4-BE49-F238E27FC236}">
                <a16:creationId xmlns:a16="http://schemas.microsoft.com/office/drawing/2014/main" id="{5B1BDA7E-C46D-CCED-959E-3A23619AFA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3463600" cy="12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General model structure</a:t>
            </a:r>
            <a:endParaRPr/>
          </a:p>
        </p:txBody>
      </p:sp>
      <p:sp>
        <p:nvSpPr>
          <p:cNvPr id="163" name="Google Shape;163;p21">
            <a:extLst>
              <a:ext uri="{FF2B5EF4-FFF2-40B4-BE49-F238E27FC236}">
                <a16:creationId xmlns:a16="http://schemas.microsoft.com/office/drawing/2014/main" id="{910D9A8E-7C23-DDAA-CE53-A10B22A1BEE6}"/>
              </a:ext>
            </a:extLst>
          </p:cNvPr>
          <p:cNvSpPr/>
          <p:nvPr/>
        </p:nvSpPr>
        <p:spPr>
          <a:xfrm>
            <a:off x="3753533" y="2770900"/>
            <a:ext cx="4346800" cy="2220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4" name="Google Shape;164;p21">
            <a:extLst>
              <a:ext uri="{FF2B5EF4-FFF2-40B4-BE49-F238E27FC236}">
                <a16:creationId xmlns:a16="http://schemas.microsoft.com/office/drawing/2014/main" id="{DCE7F545-CB0C-B495-9E8B-A83E489AC869}"/>
              </a:ext>
            </a:extLst>
          </p:cNvPr>
          <p:cNvSpPr txBox="1"/>
          <p:nvPr/>
        </p:nvSpPr>
        <p:spPr>
          <a:xfrm>
            <a:off x="3879200" y="3446334"/>
            <a:ext cx="1905200" cy="574412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Atmosphere</a:t>
            </a:r>
            <a:endParaRPr sz="2133"/>
          </a:p>
        </p:txBody>
      </p:sp>
      <p:sp>
        <p:nvSpPr>
          <p:cNvPr id="165" name="Google Shape;165;p21">
            <a:extLst>
              <a:ext uri="{FF2B5EF4-FFF2-40B4-BE49-F238E27FC236}">
                <a16:creationId xmlns:a16="http://schemas.microsoft.com/office/drawing/2014/main" id="{6CFC3A23-138A-31CE-5CE9-EC070FD7A4EF}"/>
              </a:ext>
            </a:extLst>
          </p:cNvPr>
          <p:cNvSpPr txBox="1"/>
          <p:nvPr/>
        </p:nvSpPr>
        <p:spPr>
          <a:xfrm>
            <a:off x="5952717" y="3446334"/>
            <a:ext cx="1905200" cy="574412"/>
          </a:xfrm>
          <a:prstGeom prst="rect">
            <a:avLst/>
          </a:prstGeom>
          <a:solidFill>
            <a:srgbClr val="3C78D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Ocean</a:t>
            </a:r>
            <a:endParaRPr sz="2133"/>
          </a:p>
        </p:txBody>
      </p:sp>
      <p:sp>
        <p:nvSpPr>
          <p:cNvPr id="166" name="Google Shape;166;p21">
            <a:extLst>
              <a:ext uri="{FF2B5EF4-FFF2-40B4-BE49-F238E27FC236}">
                <a16:creationId xmlns:a16="http://schemas.microsoft.com/office/drawing/2014/main" id="{A7E8D3BE-4604-6908-77AE-8015E3304FEF}"/>
              </a:ext>
            </a:extLst>
          </p:cNvPr>
          <p:cNvSpPr txBox="1"/>
          <p:nvPr/>
        </p:nvSpPr>
        <p:spPr>
          <a:xfrm>
            <a:off x="3879200" y="4168118"/>
            <a:ext cx="1905200" cy="574412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Land surface</a:t>
            </a:r>
            <a:endParaRPr sz="2133"/>
          </a:p>
        </p:txBody>
      </p:sp>
      <p:sp>
        <p:nvSpPr>
          <p:cNvPr id="167" name="Google Shape;167;p21">
            <a:extLst>
              <a:ext uri="{FF2B5EF4-FFF2-40B4-BE49-F238E27FC236}">
                <a16:creationId xmlns:a16="http://schemas.microsoft.com/office/drawing/2014/main" id="{A2344FB5-E9CB-EFE4-B464-7CA182550FD3}"/>
              </a:ext>
            </a:extLst>
          </p:cNvPr>
          <p:cNvSpPr txBox="1"/>
          <p:nvPr/>
        </p:nvSpPr>
        <p:spPr>
          <a:xfrm>
            <a:off x="5952717" y="4168118"/>
            <a:ext cx="1905200" cy="57441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Sea ice</a:t>
            </a:r>
            <a:endParaRPr sz="2133"/>
          </a:p>
        </p:txBody>
      </p:sp>
      <p:sp>
        <p:nvSpPr>
          <p:cNvPr id="168" name="Google Shape;168;p21">
            <a:extLst>
              <a:ext uri="{FF2B5EF4-FFF2-40B4-BE49-F238E27FC236}">
                <a16:creationId xmlns:a16="http://schemas.microsoft.com/office/drawing/2014/main" id="{86B73923-AC56-028E-A4B6-BBDCF596C976}"/>
              </a:ext>
            </a:extLst>
          </p:cNvPr>
          <p:cNvSpPr txBox="1"/>
          <p:nvPr/>
        </p:nvSpPr>
        <p:spPr>
          <a:xfrm>
            <a:off x="4982451" y="5319760"/>
            <a:ext cx="1801200" cy="984845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solidFill>
                  <a:schemeClr val="lt1"/>
                </a:solidFill>
              </a:rPr>
              <a:t>Model parameters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9" name="Google Shape;169;p21">
            <a:extLst>
              <a:ext uri="{FF2B5EF4-FFF2-40B4-BE49-F238E27FC236}">
                <a16:creationId xmlns:a16="http://schemas.microsoft.com/office/drawing/2014/main" id="{8896F61A-7B11-B0B9-B054-5F77284950AC}"/>
              </a:ext>
            </a:extLst>
          </p:cNvPr>
          <p:cNvSpPr txBox="1"/>
          <p:nvPr/>
        </p:nvSpPr>
        <p:spPr>
          <a:xfrm>
            <a:off x="4055736" y="2830821"/>
            <a:ext cx="364993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Process representation</a:t>
            </a:r>
            <a:endParaRPr sz="2400" dirty="0"/>
          </a:p>
        </p:txBody>
      </p:sp>
      <p:sp>
        <p:nvSpPr>
          <p:cNvPr id="170" name="Google Shape;170;p21">
            <a:extLst>
              <a:ext uri="{FF2B5EF4-FFF2-40B4-BE49-F238E27FC236}">
                <a16:creationId xmlns:a16="http://schemas.microsoft.com/office/drawing/2014/main" id="{9FC2AA60-9383-87A3-2C88-3E1E67044CFA}"/>
              </a:ext>
            </a:extLst>
          </p:cNvPr>
          <p:cNvSpPr txBox="1"/>
          <p:nvPr/>
        </p:nvSpPr>
        <p:spPr>
          <a:xfrm>
            <a:off x="882633" y="4049034"/>
            <a:ext cx="1801200" cy="984845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Initial conditions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71" name="Google Shape;171;p21">
            <a:extLst>
              <a:ext uri="{FF2B5EF4-FFF2-40B4-BE49-F238E27FC236}">
                <a16:creationId xmlns:a16="http://schemas.microsoft.com/office/drawing/2014/main" id="{C4012962-9C15-AA7E-AE24-3DD76DB1A43E}"/>
              </a:ext>
            </a:extLst>
          </p:cNvPr>
          <p:cNvSpPr txBox="1"/>
          <p:nvPr/>
        </p:nvSpPr>
        <p:spPr>
          <a:xfrm>
            <a:off x="4479480" y="836281"/>
            <a:ext cx="2609840" cy="984845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solidFill>
                  <a:schemeClr val="lt1"/>
                </a:solidFill>
              </a:rPr>
              <a:t>Emission scenarios and land use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1DD78BB2-4A10-4FD5-FD3B-438FCD2899F4}"/>
              </a:ext>
            </a:extLst>
          </p:cNvPr>
          <p:cNvSpPr txBox="1"/>
          <p:nvPr/>
        </p:nvSpPr>
        <p:spPr>
          <a:xfrm>
            <a:off x="9082267" y="4049034"/>
            <a:ext cx="1801200" cy="984845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Model predictions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73" name="Google Shape;173;p21">
            <a:extLst>
              <a:ext uri="{FF2B5EF4-FFF2-40B4-BE49-F238E27FC236}">
                <a16:creationId xmlns:a16="http://schemas.microsoft.com/office/drawing/2014/main" id="{AD9E0296-5E89-D74E-C6DC-0442ADEC89C8}"/>
              </a:ext>
            </a:extLst>
          </p:cNvPr>
          <p:cNvSpPr/>
          <p:nvPr/>
        </p:nvSpPr>
        <p:spPr>
          <a:xfrm>
            <a:off x="2876441" y="4121033"/>
            <a:ext cx="354800" cy="67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" name="Google Shape;174;p21">
            <a:extLst>
              <a:ext uri="{FF2B5EF4-FFF2-40B4-BE49-F238E27FC236}">
                <a16:creationId xmlns:a16="http://schemas.microsoft.com/office/drawing/2014/main" id="{7ECA32AA-D4FC-B279-1E16-8EA48E6DCD69}"/>
              </a:ext>
            </a:extLst>
          </p:cNvPr>
          <p:cNvSpPr/>
          <p:nvPr/>
        </p:nvSpPr>
        <p:spPr>
          <a:xfrm>
            <a:off x="8534859" y="4121033"/>
            <a:ext cx="354800" cy="67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" name="Google Shape;175;p21">
            <a:extLst>
              <a:ext uri="{FF2B5EF4-FFF2-40B4-BE49-F238E27FC236}">
                <a16:creationId xmlns:a16="http://schemas.microsoft.com/office/drawing/2014/main" id="{188F8936-84D4-2D33-F175-A6DFCA4E686B}"/>
              </a:ext>
            </a:extLst>
          </p:cNvPr>
          <p:cNvSpPr/>
          <p:nvPr/>
        </p:nvSpPr>
        <p:spPr>
          <a:xfrm rot="5400000">
            <a:off x="5705651" y="1772251"/>
            <a:ext cx="354800" cy="67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" name="Google Shape;176;p21">
            <a:extLst>
              <a:ext uri="{FF2B5EF4-FFF2-40B4-BE49-F238E27FC236}">
                <a16:creationId xmlns:a16="http://schemas.microsoft.com/office/drawing/2014/main" id="{797E7480-700E-63FD-A43B-98E8144845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2665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B2B2-605F-22BF-591E-43D52AC5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5257800" cy="1325563"/>
          </a:xfrm>
        </p:spPr>
        <p:txBody>
          <a:bodyPr/>
          <a:lstStyle/>
          <a:p>
            <a:r>
              <a:rPr lang="en-GB" dirty="0"/>
              <a:t>How does a model run in time?</a:t>
            </a:r>
          </a:p>
        </p:txBody>
      </p:sp>
      <p:pic>
        <p:nvPicPr>
          <p:cNvPr id="1026" name="Picture 2" descr="Alice In Wonderland Quotes That Every Person Has To Know">
            <a:extLst>
              <a:ext uri="{FF2B5EF4-FFF2-40B4-BE49-F238E27FC236}">
                <a16:creationId xmlns:a16="http://schemas.microsoft.com/office/drawing/2014/main" id="{87B19DE0-5AC5-81D8-7AE6-E6D3292D0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190" y="136434"/>
            <a:ext cx="4088610" cy="612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319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3B48-2109-3EDD-A166-1307CC97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these predictions? What is uncertainty?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208CB-6D52-4C30-2B78-4F8F28A14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993" y="1690688"/>
            <a:ext cx="5934776" cy="453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70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1D891-43E2-1D60-4555-2FE3F4EF0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Differential versus discrete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689A02-0AA2-7C0C-85C4-9E28B6FB2937}"/>
                  </a:ext>
                </a:extLst>
              </p:cNvPr>
              <p:cNvSpPr txBox="1"/>
              <p:nvPr/>
            </p:nvSpPr>
            <p:spPr>
              <a:xfrm>
                <a:off x="1676400" y="2900970"/>
                <a:ext cx="2819400" cy="528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𝑠𝑜𝑚𝑒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𝑝𝑟𝑜𝑐𝑒𝑠𝑠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689A02-0AA2-7C0C-85C4-9E28B6FB2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900970"/>
                <a:ext cx="2819400" cy="528030"/>
              </a:xfrm>
              <a:prstGeom prst="rect">
                <a:avLst/>
              </a:prstGeom>
              <a:blipFill>
                <a:blip r:embed="rId2"/>
                <a:stretch>
                  <a:fillRect t="-4651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CC6410-A43A-69D0-2F2F-7F41DBB8EED3}"/>
                  </a:ext>
                </a:extLst>
              </p:cNvPr>
              <p:cNvSpPr txBox="1"/>
              <p:nvPr/>
            </p:nvSpPr>
            <p:spPr>
              <a:xfrm>
                <a:off x="5638800" y="2971800"/>
                <a:ext cx="4110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𝑠𝑜𝑚𝑒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𝑝𝑟𝑜𝑐𝑒𝑠𝑠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CC6410-A43A-69D0-2F2F-7F41DBB8E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71800"/>
                <a:ext cx="4110549" cy="276999"/>
              </a:xfrm>
              <a:prstGeom prst="rect">
                <a:avLst/>
              </a:prstGeom>
              <a:blipFill>
                <a:blip r:embed="rId3"/>
                <a:stretch>
                  <a:fillRect l="-1852" t="-9091" r="-926" b="-36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A76B5CB-7F5D-501B-9A5E-A615BC622AC6}"/>
              </a:ext>
            </a:extLst>
          </p:cNvPr>
          <p:cNvSpPr/>
          <p:nvPr/>
        </p:nvSpPr>
        <p:spPr>
          <a:xfrm>
            <a:off x="1454523" y="3711434"/>
            <a:ext cx="3335191" cy="21559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Differential equations can provide the solution at any point in time t</a:t>
            </a:r>
          </a:p>
          <a:p>
            <a:pPr algn="ctr"/>
            <a:r>
              <a:rPr lang="en-GB" dirty="0"/>
              <a:t>Useful for simple equations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6572F2-75A0-3A28-D55A-9C5E44A27BBB}"/>
              </a:ext>
            </a:extLst>
          </p:cNvPr>
          <p:cNvSpPr/>
          <p:nvPr/>
        </p:nvSpPr>
        <p:spPr>
          <a:xfrm>
            <a:off x="6527266" y="3711434"/>
            <a:ext cx="3770620" cy="26784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Discrete solutions provide values at any point in time t dependent on the previous point at t-1</a:t>
            </a:r>
          </a:p>
          <a:p>
            <a:pPr algn="ctr"/>
            <a:r>
              <a:rPr lang="en-GB" dirty="0"/>
              <a:t>Used when the equations are too complex or there are too many of them</a:t>
            </a:r>
          </a:p>
        </p:txBody>
      </p:sp>
    </p:spTree>
    <p:extLst>
      <p:ext uri="{BB962C8B-B14F-4D97-AF65-F5344CB8AC3E}">
        <p14:creationId xmlns:p14="http://schemas.microsoft.com/office/powerpoint/2010/main" val="2965556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6D0E0-BFDE-1FBA-A718-06845A71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a model run in time?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3E56A7-B29A-3DE3-373E-AD115B4AAAB3}"/>
              </a:ext>
            </a:extLst>
          </p:cNvPr>
          <p:cNvSpPr/>
          <p:nvPr/>
        </p:nvSpPr>
        <p:spPr>
          <a:xfrm>
            <a:off x="504075" y="2106203"/>
            <a:ext cx="2835025" cy="3567444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Initial conditions</a:t>
            </a:r>
          </a:p>
          <a:p>
            <a:pPr algn="ctr"/>
            <a:endParaRPr lang="en-GB" b="1" dirty="0"/>
          </a:p>
          <a:p>
            <a:pPr algn="ctr"/>
            <a:r>
              <a:rPr lang="en-GB" dirty="0"/>
              <a:t>Air temperature at t=0</a:t>
            </a:r>
          </a:p>
          <a:p>
            <a:pPr algn="ctr"/>
            <a:r>
              <a:rPr lang="en-GB" dirty="0"/>
              <a:t>Sea temperature at t=0</a:t>
            </a:r>
          </a:p>
          <a:p>
            <a:pPr algn="ctr"/>
            <a:r>
              <a:rPr lang="en-GB" dirty="0"/>
              <a:t>CO</a:t>
            </a:r>
            <a:r>
              <a:rPr lang="en-GB" baseline="-25000" dirty="0"/>
              <a:t>2</a:t>
            </a:r>
            <a:r>
              <a:rPr lang="en-GB" dirty="0"/>
              <a:t> at t=0</a:t>
            </a:r>
          </a:p>
          <a:p>
            <a:pPr algn="ctr"/>
            <a:r>
              <a:rPr lang="en-GB" dirty="0"/>
              <a:t>…</a:t>
            </a:r>
          </a:p>
          <a:p>
            <a:pPr algn="ctr"/>
            <a:r>
              <a:rPr lang="en-GB" dirty="0"/>
              <a:t>…</a:t>
            </a:r>
          </a:p>
          <a:p>
            <a:pPr algn="ctr"/>
            <a:r>
              <a:rPr lang="en-GB" dirty="0"/>
              <a:t>Plankton biomass at t=0</a:t>
            </a:r>
          </a:p>
          <a:p>
            <a:pPr algn="ctr"/>
            <a:r>
              <a:rPr lang="en-GB" dirty="0"/>
              <a:t>Land biomass at t=0</a:t>
            </a:r>
          </a:p>
          <a:p>
            <a:pPr algn="ctr"/>
            <a:r>
              <a:rPr lang="en-GB" dirty="0"/>
              <a:t>Soil C at t=0</a:t>
            </a:r>
          </a:p>
          <a:p>
            <a:pPr algn="ctr"/>
            <a:r>
              <a:rPr lang="en-GB" dirty="0"/>
              <a:t>…</a:t>
            </a:r>
          </a:p>
          <a:p>
            <a:pPr algn="ctr"/>
            <a:r>
              <a:rPr lang="en-GB" dirty="0"/>
              <a:t>…</a:t>
            </a:r>
          </a:p>
          <a:p>
            <a:pPr algn="ctr"/>
            <a:endParaRPr lang="en-GB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342FC49-761C-F088-F172-4300064D5B2B}"/>
              </a:ext>
            </a:extLst>
          </p:cNvPr>
          <p:cNvSpPr/>
          <p:nvPr/>
        </p:nvSpPr>
        <p:spPr>
          <a:xfrm>
            <a:off x="3503487" y="3365943"/>
            <a:ext cx="1232899" cy="104796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C483B5-AAE6-4231-431B-49203E212233}"/>
              </a:ext>
            </a:extLst>
          </p:cNvPr>
          <p:cNvSpPr txBox="1"/>
          <p:nvPr/>
        </p:nvSpPr>
        <p:spPr>
          <a:xfrm>
            <a:off x="3568600" y="4397340"/>
            <a:ext cx="1102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Model </a:t>
            </a:r>
          </a:p>
          <a:p>
            <a:pPr algn="ctr"/>
            <a:r>
              <a:rPr lang="en-GB" dirty="0"/>
              <a:t>processes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3663F5-CCF9-DF51-38F3-772088D0D57D}"/>
              </a:ext>
            </a:extLst>
          </p:cNvPr>
          <p:cNvSpPr/>
          <p:nvPr/>
        </p:nvSpPr>
        <p:spPr>
          <a:xfrm>
            <a:off x="4900773" y="2106203"/>
            <a:ext cx="2835025" cy="3567444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r>
              <a:rPr lang="en-GB" dirty="0"/>
              <a:t>Air temperature at t=1</a:t>
            </a:r>
          </a:p>
          <a:p>
            <a:pPr algn="ctr"/>
            <a:r>
              <a:rPr lang="en-GB" dirty="0"/>
              <a:t>Sea temperature at t=1</a:t>
            </a:r>
          </a:p>
          <a:p>
            <a:pPr algn="ctr"/>
            <a:r>
              <a:rPr lang="en-GB" dirty="0"/>
              <a:t>CO</a:t>
            </a:r>
            <a:r>
              <a:rPr lang="en-GB" baseline="-25000" dirty="0"/>
              <a:t>2</a:t>
            </a:r>
            <a:r>
              <a:rPr lang="en-GB" dirty="0"/>
              <a:t> at t=1</a:t>
            </a:r>
          </a:p>
          <a:p>
            <a:pPr algn="ctr"/>
            <a:r>
              <a:rPr lang="en-GB" dirty="0"/>
              <a:t>…</a:t>
            </a:r>
          </a:p>
          <a:p>
            <a:pPr algn="ctr"/>
            <a:r>
              <a:rPr lang="en-GB" dirty="0"/>
              <a:t>…</a:t>
            </a:r>
          </a:p>
          <a:p>
            <a:pPr algn="ctr"/>
            <a:r>
              <a:rPr lang="en-GB" dirty="0"/>
              <a:t>Plankton biomass at t=1</a:t>
            </a:r>
          </a:p>
          <a:p>
            <a:pPr algn="ctr"/>
            <a:r>
              <a:rPr lang="en-GB" dirty="0"/>
              <a:t>Land biomass at t=1</a:t>
            </a:r>
          </a:p>
          <a:p>
            <a:pPr algn="ctr"/>
            <a:r>
              <a:rPr lang="en-GB" dirty="0"/>
              <a:t>Soil C at t=1</a:t>
            </a:r>
          </a:p>
          <a:p>
            <a:pPr algn="ctr"/>
            <a:r>
              <a:rPr lang="en-GB" dirty="0"/>
              <a:t>…</a:t>
            </a:r>
          </a:p>
          <a:p>
            <a:pPr algn="ctr"/>
            <a:r>
              <a:rPr lang="en-GB" dirty="0"/>
              <a:t>…</a:t>
            </a:r>
          </a:p>
          <a:p>
            <a:pPr algn="ctr"/>
            <a:endParaRPr lang="en-GB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ED17CB-1DFD-1566-A94B-3CBDDE10821B}"/>
              </a:ext>
            </a:extLst>
          </p:cNvPr>
          <p:cNvSpPr/>
          <p:nvPr/>
        </p:nvSpPr>
        <p:spPr>
          <a:xfrm>
            <a:off x="9009365" y="2106203"/>
            <a:ext cx="2835025" cy="3567444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Final step</a:t>
            </a:r>
          </a:p>
          <a:p>
            <a:pPr algn="ctr"/>
            <a:endParaRPr lang="en-GB" b="1" dirty="0"/>
          </a:p>
          <a:p>
            <a:pPr algn="ctr"/>
            <a:r>
              <a:rPr lang="en-GB" dirty="0"/>
              <a:t>Air temperature at t=n</a:t>
            </a:r>
          </a:p>
          <a:p>
            <a:pPr algn="ctr"/>
            <a:r>
              <a:rPr lang="en-GB" dirty="0"/>
              <a:t>Sea temperature at t=n</a:t>
            </a:r>
          </a:p>
          <a:p>
            <a:pPr algn="ctr"/>
            <a:r>
              <a:rPr lang="en-GB" dirty="0"/>
              <a:t>CO</a:t>
            </a:r>
            <a:r>
              <a:rPr lang="en-GB" baseline="-25000" dirty="0"/>
              <a:t>2</a:t>
            </a:r>
            <a:r>
              <a:rPr lang="en-GB" dirty="0"/>
              <a:t> at t=n</a:t>
            </a:r>
          </a:p>
          <a:p>
            <a:pPr algn="ctr"/>
            <a:r>
              <a:rPr lang="en-GB" dirty="0"/>
              <a:t>…</a:t>
            </a:r>
          </a:p>
          <a:p>
            <a:pPr algn="ctr"/>
            <a:r>
              <a:rPr lang="en-GB" dirty="0"/>
              <a:t>…</a:t>
            </a:r>
          </a:p>
          <a:p>
            <a:pPr algn="ctr"/>
            <a:r>
              <a:rPr lang="en-GB" dirty="0"/>
              <a:t>Plankton biomass at t=n</a:t>
            </a:r>
          </a:p>
          <a:p>
            <a:pPr algn="ctr"/>
            <a:r>
              <a:rPr lang="en-GB" dirty="0"/>
              <a:t>Land biomass at t=n</a:t>
            </a:r>
          </a:p>
          <a:p>
            <a:pPr algn="ctr"/>
            <a:r>
              <a:rPr lang="en-GB" dirty="0"/>
              <a:t>Soil C at t=n</a:t>
            </a:r>
          </a:p>
          <a:p>
            <a:pPr algn="ctr"/>
            <a:r>
              <a:rPr lang="en-GB" dirty="0"/>
              <a:t>…</a:t>
            </a:r>
          </a:p>
          <a:p>
            <a:pPr algn="ctr"/>
            <a:r>
              <a:rPr lang="en-GB" dirty="0"/>
              <a:t>…</a:t>
            </a:r>
          </a:p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893C6-BA06-6FB7-9C87-3EA2150183FE}"/>
              </a:ext>
            </a:extLst>
          </p:cNvPr>
          <p:cNvSpPr txBox="1"/>
          <p:nvPr/>
        </p:nvSpPr>
        <p:spPr>
          <a:xfrm>
            <a:off x="8067850" y="3582910"/>
            <a:ext cx="609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7100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848F-6590-563D-5476-A29E1B7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output: timeseries of many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2FD54-0607-A678-DE9A-39FE9AC2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14" y="1478194"/>
            <a:ext cx="6338437" cy="483986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9949DE3-579F-DDAB-E1FF-78DA349E2D97}"/>
              </a:ext>
            </a:extLst>
          </p:cNvPr>
          <p:cNvSpPr/>
          <p:nvPr/>
        </p:nvSpPr>
        <p:spPr>
          <a:xfrm>
            <a:off x="838200" y="3307976"/>
            <a:ext cx="3263153" cy="185569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Temporal resolution: what is the difference between model steps in time?</a:t>
            </a:r>
          </a:p>
        </p:txBody>
      </p:sp>
    </p:spTree>
    <p:extLst>
      <p:ext uri="{BB962C8B-B14F-4D97-AF65-F5344CB8AC3E}">
        <p14:creationId xmlns:p14="http://schemas.microsoft.com/office/powerpoint/2010/main" val="3824840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6A1DA-8E20-0FDA-5099-416DA9F16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a model run in space?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BFB23F9-A9B7-4E74-12E1-844031718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79" b="12363"/>
          <a:stretch/>
        </p:blipFill>
        <p:spPr>
          <a:xfrm>
            <a:off x="535577" y="1900328"/>
            <a:ext cx="5918129" cy="1979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EA19D2-726C-7803-9359-08A58507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017" y="4697822"/>
            <a:ext cx="4490783" cy="179505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6D096F-2F18-EEB6-BC4C-67B918B156D2}"/>
              </a:ext>
            </a:extLst>
          </p:cNvPr>
          <p:cNvCxnSpPr/>
          <p:nvPr/>
        </p:nvCxnSpPr>
        <p:spPr>
          <a:xfrm>
            <a:off x="6453706" y="3879669"/>
            <a:ext cx="900683" cy="81815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574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6A1DA-8E20-0FDA-5099-416DA9F16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a model run in space?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BFB23F9-A9B7-4E74-12E1-844031718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79" b="12363"/>
          <a:stretch/>
        </p:blipFill>
        <p:spPr>
          <a:xfrm>
            <a:off x="6007487" y="4733840"/>
            <a:ext cx="5346313" cy="1788095"/>
          </a:xfrm>
          <a:prstGeom prst="rect">
            <a:avLst/>
          </a:prstGeom>
        </p:spPr>
      </p:pic>
      <p:pic>
        <p:nvPicPr>
          <p:cNvPr id="3" name="Picture 2" descr="Coordinate Grid">
            <a:extLst>
              <a:ext uri="{FF2B5EF4-FFF2-40B4-BE49-F238E27FC236}">
                <a16:creationId xmlns:a16="http://schemas.microsoft.com/office/drawing/2014/main" id="{CC57B22C-C937-0C98-3541-399C2F6CD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02" y="1407854"/>
            <a:ext cx="5257376" cy="281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01685E-CF9A-9D93-869A-A229510651A2}"/>
              </a:ext>
            </a:extLst>
          </p:cNvPr>
          <p:cNvCxnSpPr>
            <a:cxnSpLocks/>
          </p:cNvCxnSpPr>
          <p:nvPr/>
        </p:nvCxnSpPr>
        <p:spPr>
          <a:xfrm>
            <a:off x="3540034" y="2599509"/>
            <a:ext cx="8059490" cy="2060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F03FEB-0E7F-7646-DD48-15E88520122F}"/>
              </a:ext>
            </a:extLst>
          </p:cNvPr>
          <p:cNvCxnSpPr>
            <a:cxnSpLocks/>
          </p:cNvCxnSpPr>
          <p:nvPr/>
        </p:nvCxnSpPr>
        <p:spPr>
          <a:xfrm>
            <a:off x="3540034" y="2599509"/>
            <a:ext cx="2467453" cy="2060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D74BCBE-3D7A-FA64-B1CE-446D961B73B5}"/>
              </a:ext>
            </a:extLst>
          </p:cNvPr>
          <p:cNvSpPr/>
          <p:nvPr/>
        </p:nvSpPr>
        <p:spPr>
          <a:xfrm>
            <a:off x="6007487" y="4659694"/>
            <a:ext cx="5592037" cy="1936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DAF6E-3403-016C-7666-3A22E854C7A2}"/>
              </a:ext>
            </a:extLst>
          </p:cNvPr>
          <p:cNvSpPr txBox="1"/>
          <p:nvPr/>
        </p:nvSpPr>
        <p:spPr>
          <a:xfrm>
            <a:off x="996593" y="4803815"/>
            <a:ext cx="3980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Process calculations in every grid cell</a:t>
            </a:r>
          </a:p>
          <a:p>
            <a:r>
              <a:rPr lang="en-GB" dirty="0"/>
              <a:t>Transport between cells when necessary</a:t>
            </a:r>
          </a:p>
        </p:txBody>
      </p:sp>
    </p:spTree>
    <p:extLst>
      <p:ext uri="{BB962C8B-B14F-4D97-AF65-F5344CB8AC3E}">
        <p14:creationId xmlns:p14="http://schemas.microsoft.com/office/powerpoint/2010/main" val="1018315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imate models - Encyclopedia of the Environment">
            <a:extLst>
              <a:ext uri="{FF2B5EF4-FFF2-40B4-BE49-F238E27FC236}">
                <a16:creationId xmlns:a16="http://schemas.microsoft.com/office/drawing/2014/main" id="{397A1921-79D4-8759-A10D-826FC18C7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97850"/>
            <a:ext cx="537845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6A1DA-8E20-0FDA-5099-416DA9F16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a model run in space?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BFB23F9-A9B7-4E74-12E1-8440317181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179" b="12363"/>
          <a:stretch/>
        </p:blipFill>
        <p:spPr>
          <a:xfrm>
            <a:off x="6007487" y="4733840"/>
            <a:ext cx="5346313" cy="17880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01685E-CF9A-9D93-869A-A229510651A2}"/>
              </a:ext>
            </a:extLst>
          </p:cNvPr>
          <p:cNvCxnSpPr>
            <a:cxnSpLocks/>
          </p:cNvCxnSpPr>
          <p:nvPr/>
        </p:nvCxnSpPr>
        <p:spPr>
          <a:xfrm>
            <a:off x="4232953" y="3592530"/>
            <a:ext cx="7366571" cy="1067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F03FEB-0E7F-7646-DD48-15E88520122F}"/>
              </a:ext>
            </a:extLst>
          </p:cNvPr>
          <p:cNvCxnSpPr>
            <a:cxnSpLocks/>
          </p:cNvCxnSpPr>
          <p:nvPr/>
        </p:nvCxnSpPr>
        <p:spPr>
          <a:xfrm>
            <a:off x="4232953" y="3592530"/>
            <a:ext cx="1774534" cy="1067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D74BCBE-3D7A-FA64-B1CE-446D961B73B5}"/>
              </a:ext>
            </a:extLst>
          </p:cNvPr>
          <p:cNvSpPr/>
          <p:nvPr/>
        </p:nvSpPr>
        <p:spPr>
          <a:xfrm>
            <a:off x="6007487" y="4659694"/>
            <a:ext cx="5592037" cy="1936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DAF6E-3403-016C-7666-3A22E854C7A2}"/>
              </a:ext>
            </a:extLst>
          </p:cNvPr>
          <p:cNvSpPr txBox="1"/>
          <p:nvPr/>
        </p:nvSpPr>
        <p:spPr>
          <a:xfrm>
            <a:off x="996593" y="4803815"/>
            <a:ext cx="39802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Process calculations in every grid cell</a:t>
            </a:r>
          </a:p>
          <a:p>
            <a:r>
              <a:rPr lang="en-GB" dirty="0"/>
              <a:t>Transport between cells when necessary</a:t>
            </a:r>
          </a:p>
          <a:p>
            <a:r>
              <a:rPr lang="en-GB" dirty="0"/>
              <a:t>3D grids for the atmosphere and ocean </a:t>
            </a:r>
          </a:p>
        </p:txBody>
      </p:sp>
    </p:spTree>
    <p:extLst>
      <p:ext uri="{BB962C8B-B14F-4D97-AF65-F5344CB8AC3E}">
        <p14:creationId xmlns:p14="http://schemas.microsoft.com/office/powerpoint/2010/main" val="2684736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D7DFB-0401-2B2D-CD86-CF29A9F30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Trade offs between high and low resolution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7C3B29A-14E8-7637-FE82-AC0BB1CA475B}"/>
              </a:ext>
            </a:extLst>
          </p:cNvPr>
          <p:cNvSpPr/>
          <p:nvPr/>
        </p:nvSpPr>
        <p:spPr>
          <a:xfrm>
            <a:off x="838200" y="2252749"/>
            <a:ext cx="3668486" cy="117625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Higher level of detail in high resolution simulations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2BE8A5-14A8-9244-D78E-FF1DFCDBDEEE}"/>
              </a:ext>
            </a:extLst>
          </p:cNvPr>
          <p:cNvSpPr/>
          <p:nvPr/>
        </p:nvSpPr>
        <p:spPr>
          <a:xfrm>
            <a:off x="6411685" y="2319170"/>
            <a:ext cx="3668486" cy="117625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More data needed in high resolution – not always available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76D807-09ED-40AD-D988-9F02DB21A87E}"/>
              </a:ext>
            </a:extLst>
          </p:cNvPr>
          <p:cNvSpPr/>
          <p:nvPr/>
        </p:nvSpPr>
        <p:spPr>
          <a:xfrm>
            <a:off x="3722914" y="4538748"/>
            <a:ext cx="3668486" cy="117625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Higher resolution needs more computer power and storage</a:t>
            </a:r>
          </a:p>
        </p:txBody>
      </p:sp>
    </p:spTree>
    <p:extLst>
      <p:ext uri="{BB962C8B-B14F-4D97-AF65-F5344CB8AC3E}">
        <p14:creationId xmlns:p14="http://schemas.microsoft.com/office/powerpoint/2010/main" val="2208310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F26F-3B3A-04D2-15BD-B143E57E1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output: timeseries of many variables in each grid cell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BA192-6ED2-1E8D-FC3A-61ED4A8E6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881" y="3863083"/>
            <a:ext cx="6116433" cy="2444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BC8128-C7E5-760A-8E69-F568A3736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5" y="1851760"/>
            <a:ext cx="4400776" cy="33603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35151B0-0F58-E616-B3D4-2AD57E175B33}"/>
              </a:ext>
            </a:extLst>
          </p:cNvPr>
          <p:cNvSpPr/>
          <p:nvPr/>
        </p:nvSpPr>
        <p:spPr>
          <a:xfrm>
            <a:off x="5937325" y="1849038"/>
            <a:ext cx="3263153" cy="185569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Spatial resolution: how big is a grid cell</a:t>
            </a:r>
          </a:p>
        </p:txBody>
      </p:sp>
    </p:spTree>
    <p:extLst>
      <p:ext uri="{BB962C8B-B14F-4D97-AF65-F5344CB8AC3E}">
        <p14:creationId xmlns:p14="http://schemas.microsoft.com/office/powerpoint/2010/main" val="3801152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54CA2-E607-C557-0FB1-B1C805E1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Model output: timeseries of many variables in each grid cell for many variables</a:t>
            </a:r>
          </a:p>
        </p:txBody>
      </p:sp>
      <p:pic>
        <p:nvPicPr>
          <p:cNvPr id="5" name="Picture 4" descr="Earth in cubes. (Source: Daniel Diaz at Pixabay)">
            <a:extLst>
              <a:ext uri="{FF2B5EF4-FFF2-40B4-BE49-F238E27FC236}">
                <a16:creationId xmlns:a16="http://schemas.microsoft.com/office/drawing/2014/main" id="{BE4F46CA-3E46-3484-327A-CDEA7E44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29" y="2368759"/>
            <a:ext cx="3701070" cy="27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1D7601-19E8-1D86-2817-8575435CADA4}"/>
              </a:ext>
            </a:extLst>
          </p:cNvPr>
          <p:cNvSpPr txBox="1"/>
          <p:nvPr/>
        </p:nvSpPr>
        <p:spPr>
          <a:xfrm>
            <a:off x="5903260" y="3092824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Gridded, timeseries output available for atmospheric, ocean, land and cryosphere variables</a:t>
            </a:r>
          </a:p>
        </p:txBody>
      </p:sp>
    </p:spTree>
    <p:extLst>
      <p:ext uri="{BB962C8B-B14F-4D97-AF65-F5344CB8AC3E}">
        <p14:creationId xmlns:p14="http://schemas.microsoft.com/office/powerpoint/2010/main" val="1448546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>
          <a:extLst>
            <a:ext uri="{FF2B5EF4-FFF2-40B4-BE49-F238E27FC236}">
              <a16:creationId xmlns:a16="http://schemas.microsoft.com/office/drawing/2014/main" id="{EF545E74-1101-AF90-9D0C-E9905D837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>
            <a:extLst>
              <a:ext uri="{FF2B5EF4-FFF2-40B4-BE49-F238E27FC236}">
                <a16:creationId xmlns:a16="http://schemas.microsoft.com/office/drawing/2014/main" id="{F0EDF90D-F38F-66D1-ED37-70E8F0E0E6D2}"/>
              </a:ext>
            </a:extLst>
          </p:cNvPr>
          <p:cNvSpPr/>
          <p:nvPr/>
        </p:nvSpPr>
        <p:spPr>
          <a:xfrm>
            <a:off x="3423851" y="2407233"/>
            <a:ext cx="4918400" cy="4104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" name="Google Shape;162;p21">
            <a:extLst>
              <a:ext uri="{FF2B5EF4-FFF2-40B4-BE49-F238E27FC236}">
                <a16:creationId xmlns:a16="http://schemas.microsoft.com/office/drawing/2014/main" id="{3D3BDCA6-4668-A894-B444-D5CC7AC627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3463600" cy="12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General model structure</a:t>
            </a:r>
            <a:endParaRPr/>
          </a:p>
        </p:txBody>
      </p:sp>
      <p:sp>
        <p:nvSpPr>
          <p:cNvPr id="163" name="Google Shape;163;p21">
            <a:extLst>
              <a:ext uri="{FF2B5EF4-FFF2-40B4-BE49-F238E27FC236}">
                <a16:creationId xmlns:a16="http://schemas.microsoft.com/office/drawing/2014/main" id="{CD17E69F-E33D-E334-4D44-746917115C89}"/>
              </a:ext>
            </a:extLst>
          </p:cNvPr>
          <p:cNvSpPr/>
          <p:nvPr/>
        </p:nvSpPr>
        <p:spPr>
          <a:xfrm>
            <a:off x="3753533" y="2770900"/>
            <a:ext cx="4346800" cy="2220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4" name="Google Shape;164;p21">
            <a:extLst>
              <a:ext uri="{FF2B5EF4-FFF2-40B4-BE49-F238E27FC236}">
                <a16:creationId xmlns:a16="http://schemas.microsoft.com/office/drawing/2014/main" id="{18490D22-FCAD-CC85-A044-A3E332B88FAE}"/>
              </a:ext>
            </a:extLst>
          </p:cNvPr>
          <p:cNvSpPr txBox="1"/>
          <p:nvPr/>
        </p:nvSpPr>
        <p:spPr>
          <a:xfrm>
            <a:off x="3879200" y="3446334"/>
            <a:ext cx="1905200" cy="574412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Atmosphere</a:t>
            </a:r>
            <a:endParaRPr sz="2133"/>
          </a:p>
        </p:txBody>
      </p:sp>
      <p:sp>
        <p:nvSpPr>
          <p:cNvPr id="165" name="Google Shape;165;p21">
            <a:extLst>
              <a:ext uri="{FF2B5EF4-FFF2-40B4-BE49-F238E27FC236}">
                <a16:creationId xmlns:a16="http://schemas.microsoft.com/office/drawing/2014/main" id="{9ACBABE4-43E1-B129-F528-4C8A4BB52507}"/>
              </a:ext>
            </a:extLst>
          </p:cNvPr>
          <p:cNvSpPr txBox="1"/>
          <p:nvPr/>
        </p:nvSpPr>
        <p:spPr>
          <a:xfrm>
            <a:off x="5952717" y="3446334"/>
            <a:ext cx="1905200" cy="574412"/>
          </a:xfrm>
          <a:prstGeom prst="rect">
            <a:avLst/>
          </a:prstGeom>
          <a:solidFill>
            <a:srgbClr val="3C78D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Ocean</a:t>
            </a:r>
            <a:endParaRPr sz="2133"/>
          </a:p>
        </p:txBody>
      </p:sp>
      <p:sp>
        <p:nvSpPr>
          <p:cNvPr id="166" name="Google Shape;166;p21">
            <a:extLst>
              <a:ext uri="{FF2B5EF4-FFF2-40B4-BE49-F238E27FC236}">
                <a16:creationId xmlns:a16="http://schemas.microsoft.com/office/drawing/2014/main" id="{823F565E-4CAF-3101-1B98-F767AD19D545}"/>
              </a:ext>
            </a:extLst>
          </p:cNvPr>
          <p:cNvSpPr txBox="1"/>
          <p:nvPr/>
        </p:nvSpPr>
        <p:spPr>
          <a:xfrm>
            <a:off x="3879200" y="4168118"/>
            <a:ext cx="1905200" cy="574412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Land surface</a:t>
            </a:r>
            <a:endParaRPr sz="2133"/>
          </a:p>
        </p:txBody>
      </p:sp>
      <p:sp>
        <p:nvSpPr>
          <p:cNvPr id="167" name="Google Shape;167;p21">
            <a:extLst>
              <a:ext uri="{FF2B5EF4-FFF2-40B4-BE49-F238E27FC236}">
                <a16:creationId xmlns:a16="http://schemas.microsoft.com/office/drawing/2014/main" id="{50F25A2E-13EF-F5FF-24C3-40C6C510906A}"/>
              </a:ext>
            </a:extLst>
          </p:cNvPr>
          <p:cNvSpPr txBox="1"/>
          <p:nvPr/>
        </p:nvSpPr>
        <p:spPr>
          <a:xfrm>
            <a:off x="5952717" y="4168118"/>
            <a:ext cx="1905200" cy="57441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Sea ice</a:t>
            </a:r>
            <a:endParaRPr sz="2133"/>
          </a:p>
        </p:txBody>
      </p:sp>
      <p:sp>
        <p:nvSpPr>
          <p:cNvPr id="168" name="Google Shape;168;p21">
            <a:extLst>
              <a:ext uri="{FF2B5EF4-FFF2-40B4-BE49-F238E27FC236}">
                <a16:creationId xmlns:a16="http://schemas.microsoft.com/office/drawing/2014/main" id="{C1786EEB-5FA6-3D3B-157E-D7FA6F929C8B}"/>
              </a:ext>
            </a:extLst>
          </p:cNvPr>
          <p:cNvSpPr txBox="1"/>
          <p:nvPr/>
        </p:nvSpPr>
        <p:spPr>
          <a:xfrm>
            <a:off x="4982451" y="5319760"/>
            <a:ext cx="1801200" cy="984845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solidFill>
                  <a:schemeClr val="lt1"/>
                </a:solidFill>
              </a:rPr>
              <a:t>Model parameters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9" name="Google Shape;169;p21">
            <a:extLst>
              <a:ext uri="{FF2B5EF4-FFF2-40B4-BE49-F238E27FC236}">
                <a16:creationId xmlns:a16="http://schemas.microsoft.com/office/drawing/2014/main" id="{316A10BF-569E-568C-83D1-F4EC9706D4F1}"/>
              </a:ext>
            </a:extLst>
          </p:cNvPr>
          <p:cNvSpPr txBox="1"/>
          <p:nvPr/>
        </p:nvSpPr>
        <p:spPr>
          <a:xfrm>
            <a:off x="4055736" y="2830821"/>
            <a:ext cx="364993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Process representation</a:t>
            </a:r>
            <a:endParaRPr sz="2400" dirty="0"/>
          </a:p>
        </p:txBody>
      </p:sp>
      <p:sp>
        <p:nvSpPr>
          <p:cNvPr id="170" name="Google Shape;170;p21">
            <a:extLst>
              <a:ext uri="{FF2B5EF4-FFF2-40B4-BE49-F238E27FC236}">
                <a16:creationId xmlns:a16="http://schemas.microsoft.com/office/drawing/2014/main" id="{FA011CE9-2F68-8BF2-66C7-E9327D797B51}"/>
              </a:ext>
            </a:extLst>
          </p:cNvPr>
          <p:cNvSpPr txBox="1"/>
          <p:nvPr/>
        </p:nvSpPr>
        <p:spPr>
          <a:xfrm>
            <a:off x="882633" y="4049034"/>
            <a:ext cx="1801200" cy="984845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Initial conditions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71" name="Google Shape;171;p21">
            <a:extLst>
              <a:ext uri="{FF2B5EF4-FFF2-40B4-BE49-F238E27FC236}">
                <a16:creationId xmlns:a16="http://schemas.microsoft.com/office/drawing/2014/main" id="{046CEF9C-0118-6500-C6F1-DC005ACBA89E}"/>
              </a:ext>
            </a:extLst>
          </p:cNvPr>
          <p:cNvSpPr txBox="1"/>
          <p:nvPr/>
        </p:nvSpPr>
        <p:spPr>
          <a:xfrm>
            <a:off x="4479480" y="836281"/>
            <a:ext cx="2609840" cy="984845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solidFill>
                  <a:schemeClr val="lt1"/>
                </a:solidFill>
              </a:rPr>
              <a:t>Emission scenarios and land use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72" name="Google Shape;172;p21">
            <a:extLst>
              <a:ext uri="{FF2B5EF4-FFF2-40B4-BE49-F238E27FC236}">
                <a16:creationId xmlns:a16="http://schemas.microsoft.com/office/drawing/2014/main" id="{AEF2AA66-FBCE-29B3-67D0-6B30DA2183F3}"/>
              </a:ext>
            </a:extLst>
          </p:cNvPr>
          <p:cNvSpPr txBox="1"/>
          <p:nvPr/>
        </p:nvSpPr>
        <p:spPr>
          <a:xfrm>
            <a:off x="9082267" y="4049034"/>
            <a:ext cx="1801200" cy="984845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Model predictions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73" name="Google Shape;173;p21">
            <a:extLst>
              <a:ext uri="{FF2B5EF4-FFF2-40B4-BE49-F238E27FC236}">
                <a16:creationId xmlns:a16="http://schemas.microsoft.com/office/drawing/2014/main" id="{09E26BFF-FEEB-24FC-3EC0-5CC655A30927}"/>
              </a:ext>
            </a:extLst>
          </p:cNvPr>
          <p:cNvSpPr/>
          <p:nvPr/>
        </p:nvSpPr>
        <p:spPr>
          <a:xfrm>
            <a:off x="2876441" y="4121033"/>
            <a:ext cx="354800" cy="67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" name="Google Shape;174;p21">
            <a:extLst>
              <a:ext uri="{FF2B5EF4-FFF2-40B4-BE49-F238E27FC236}">
                <a16:creationId xmlns:a16="http://schemas.microsoft.com/office/drawing/2014/main" id="{5EEEA561-816A-1207-B886-7DB263B74D3A}"/>
              </a:ext>
            </a:extLst>
          </p:cNvPr>
          <p:cNvSpPr/>
          <p:nvPr/>
        </p:nvSpPr>
        <p:spPr>
          <a:xfrm>
            <a:off x="8534859" y="4121033"/>
            <a:ext cx="354800" cy="67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" name="Google Shape;175;p21">
            <a:extLst>
              <a:ext uri="{FF2B5EF4-FFF2-40B4-BE49-F238E27FC236}">
                <a16:creationId xmlns:a16="http://schemas.microsoft.com/office/drawing/2014/main" id="{02632880-6480-061F-E7DF-1F1D2B4F665A}"/>
              </a:ext>
            </a:extLst>
          </p:cNvPr>
          <p:cNvSpPr/>
          <p:nvPr/>
        </p:nvSpPr>
        <p:spPr>
          <a:xfrm rot="5400000">
            <a:off x="5705651" y="1772251"/>
            <a:ext cx="354800" cy="67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" name="Google Shape;176;p21">
            <a:extLst>
              <a:ext uri="{FF2B5EF4-FFF2-40B4-BE49-F238E27FC236}">
                <a16:creationId xmlns:a16="http://schemas.microsoft.com/office/drawing/2014/main" id="{32FE6910-24F7-7BA0-11B3-8E306EA4EA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D6B86-11D7-9F39-A5A1-7A566CF77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094" y="5137163"/>
            <a:ext cx="2703047" cy="1080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AB0767-F5AA-6CA8-E7C2-0ADE29623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259" y="1883391"/>
            <a:ext cx="2324617" cy="177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05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Earth system models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3B48-2109-3EDD-A166-1307CC97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these predictions? What is uncertainty?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FEBAA-F5FE-4D6A-9AB5-227170AD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993" y="1690688"/>
            <a:ext cx="5934776" cy="453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24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415600" y="302732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 dirty="0"/>
              <a:t>Earth system models - mathematical representations of our current knowledge of earth system processes</a:t>
            </a:r>
            <a:endParaRPr dirty="0"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18" y="2384135"/>
            <a:ext cx="10343565" cy="417113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415600" y="3084733"/>
            <a:ext cx="2961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 dirty="0"/>
              <a:t>A short history of earth system models</a:t>
            </a:r>
            <a:endParaRPr dirty="0"/>
          </a:p>
        </p:txBody>
      </p:sp>
      <p:sp>
        <p:nvSpPr>
          <p:cNvPr id="126" name="Google Shape;126;p19"/>
          <p:cNvSpPr txBox="1"/>
          <p:nvPr/>
        </p:nvSpPr>
        <p:spPr>
          <a:xfrm>
            <a:off x="5230100" y="322801"/>
            <a:ext cx="6078800" cy="574412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Physics-driven atmospheric circulation models</a:t>
            </a:r>
            <a:endParaRPr sz="2133"/>
          </a:p>
        </p:txBody>
      </p:sp>
      <p:sp>
        <p:nvSpPr>
          <p:cNvPr id="127" name="Google Shape;127;p19"/>
          <p:cNvSpPr txBox="1"/>
          <p:nvPr/>
        </p:nvSpPr>
        <p:spPr>
          <a:xfrm>
            <a:off x="5230100" y="1919667"/>
            <a:ext cx="6078800" cy="574412"/>
          </a:xfrm>
          <a:prstGeom prst="rect">
            <a:avLst/>
          </a:prstGeom>
          <a:solidFill>
            <a:srgbClr val="3C78D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Atmospheric-ocean coupling</a:t>
            </a:r>
            <a:endParaRPr sz="2133"/>
          </a:p>
        </p:txBody>
      </p:sp>
      <p:sp>
        <p:nvSpPr>
          <p:cNvPr id="128" name="Google Shape;128;p19"/>
          <p:cNvSpPr txBox="1"/>
          <p:nvPr/>
        </p:nvSpPr>
        <p:spPr>
          <a:xfrm>
            <a:off x="5230100" y="3516534"/>
            <a:ext cx="6078800" cy="574412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The carbon cycle - biology on land and in the oceans</a:t>
            </a:r>
            <a:endParaRPr sz="2133"/>
          </a:p>
        </p:txBody>
      </p:sp>
      <p:sp>
        <p:nvSpPr>
          <p:cNvPr id="129" name="Google Shape;129;p19"/>
          <p:cNvSpPr txBox="1"/>
          <p:nvPr/>
        </p:nvSpPr>
        <p:spPr>
          <a:xfrm>
            <a:off x="5230100" y="5441401"/>
            <a:ext cx="6078800" cy="902643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Human influence - land use change and emission scenarios</a:t>
            </a:r>
            <a:endParaRPr sz="2133"/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r="63394"/>
          <a:stretch/>
        </p:blipFill>
        <p:spPr>
          <a:xfrm>
            <a:off x="340833" y="121501"/>
            <a:ext cx="2689835" cy="29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/>
          <p:nvPr/>
        </p:nvSpPr>
        <p:spPr>
          <a:xfrm>
            <a:off x="4450800" y="640767"/>
            <a:ext cx="346000" cy="5593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BFBFBF"/>
              </a:gs>
              <a:gs pos="100000">
                <a:srgbClr val="73737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2" name="Google Shape;132;p19"/>
          <p:cNvSpPr txBox="1"/>
          <p:nvPr/>
        </p:nvSpPr>
        <p:spPr>
          <a:xfrm>
            <a:off x="3377400" y="343401"/>
            <a:ext cx="107340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1950s</a:t>
            </a:r>
            <a:endParaRPr sz="2400" dirty="0"/>
          </a:p>
        </p:txBody>
      </p:sp>
      <p:sp>
        <p:nvSpPr>
          <p:cNvPr id="133" name="Google Shape;133;p19"/>
          <p:cNvSpPr txBox="1"/>
          <p:nvPr/>
        </p:nvSpPr>
        <p:spPr>
          <a:xfrm>
            <a:off x="3377400" y="3848334"/>
            <a:ext cx="107340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1990s</a:t>
            </a:r>
            <a:endParaRPr sz="2400" dirty="0"/>
          </a:p>
        </p:txBody>
      </p:sp>
      <p:sp>
        <p:nvSpPr>
          <p:cNvPr id="134" name="Google Shape;134;p19"/>
          <p:cNvSpPr txBox="1"/>
          <p:nvPr/>
        </p:nvSpPr>
        <p:spPr>
          <a:xfrm>
            <a:off x="3377400" y="5771234"/>
            <a:ext cx="1246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Present</a:t>
            </a:r>
            <a:endParaRPr sz="240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/>
          <p:nvPr/>
        </p:nvSpPr>
        <p:spPr>
          <a:xfrm>
            <a:off x="269385" y="2710546"/>
            <a:ext cx="4346800" cy="1808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1" name="Google Shape;141;p20"/>
          <p:cNvSpPr/>
          <p:nvPr/>
        </p:nvSpPr>
        <p:spPr>
          <a:xfrm>
            <a:off x="7017367" y="2486733"/>
            <a:ext cx="4502800" cy="1385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415600" y="43909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 dirty="0"/>
              <a:t>Earth system models are not one thing - some definitions</a:t>
            </a:r>
            <a:endParaRPr dirty="0"/>
          </a:p>
        </p:txBody>
      </p:sp>
      <p:sp>
        <p:nvSpPr>
          <p:cNvPr id="143" name="Google Shape;143;p20"/>
          <p:cNvSpPr txBox="1"/>
          <p:nvPr/>
        </p:nvSpPr>
        <p:spPr>
          <a:xfrm>
            <a:off x="395052" y="1941122"/>
            <a:ext cx="311042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Earth system model</a:t>
            </a:r>
            <a:endParaRPr sz="2400" dirty="0"/>
          </a:p>
        </p:txBody>
      </p:sp>
      <p:sp>
        <p:nvSpPr>
          <p:cNvPr id="144" name="Google Shape;144;p20"/>
          <p:cNvSpPr txBox="1"/>
          <p:nvPr/>
        </p:nvSpPr>
        <p:spPr>
          <a:xfrm>
            <a:off x="7305333" y="2892134"/>
            <a:ext cx="1905200" cy="574412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Atmosphere</a:t>
            </a:r>
            <a:endParaRPr sz="2133"/>
          </a:p>
        </p:txBody>
      </p:sp>
      <p:sp>
        <p:nvSpPr>
          <p:cNvPr id="145" name="Google Shape;145;p20"/>
          <p:cNvSpPr txBox="1"/>
          <p:nvPr/>
        </p:nvSpPr>
        <p:spPr>
          <a:xfrm>
            <a:off x="9326967" y="2892134"/>
            <a:ext cx="1905200" cy="574412"/>
          </a:xfrm>
          <a:prstGeom prst="rect">
            <a:avLst/>
          </a:prstGeom>
          <a:solidFill>
            <a:srgbClr val="3C78D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Ocean</a:t>
            </a:r>
            <a:endParaRPr sz="2133"/>
          </a:p>
        </p:txBody>
      </p:sp>
      <p:sp>
        <p:nvSpPr>
          <p:cNvPr id="146" name="Google Shape;146;p20"/>
          <p:cNvSpPr txBox="1"/>
          <p:nvPr/>
        </p:nvSpPr>
        <p:spPr>
          <a:xfrm>
            <a:off x="7017367" y="1586201"/>
            <a:ext cx="3082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General circulation model</a:t>
            </a:r>
            <a:endParaRPr sz="2400"/>
          </a:p>
        </p:txBody>
      </p:sp>
      <p:sp>
        <p:nvSpPr>
          <p:cNvPr id="147" name="Google Shape;147;p20"/>
          <p:cNvSpPr txBox="1"/>
          <p:nvPr/>
        </p:nvSpPr>
        <p:spPr>
          <a:xfrm>
            <a:off x="865900" y="5655134"/>
            <a:ext cx="1905200" cy="574412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 dirty="0"/>
              <a:t>Atmosphere</a:t>
            </a:r>
            <a:endParaRPr sz="2133" dirty="0"/>
          </a:p>
        </p:txBody>
      </p:sp>
      <p:sp>
        <p:nvSpPr>
          <p:cNvPr id="148" name="Google Shape;148;p20"/>
          <p:cNvSpPr txBox="1"/>
          <p:nvPr/>
        </p:nvSpPr>
        <p:spPr>
          <a:xfrm>
            <a:off x="3782256" y="5655134"/>
            <a:ext cx="1905200" cy="574412"/>
          </a:xfrm>
          <a:prstGeom prst="rect">
            <a:avLst/>
          </a:prstGeom>
          <a:solidFill>
            <a:srgbClr val="3C78D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 dirty="0"/>
              <a:t>Ocean</a:t>
            </a:r>
            <a:endParaRPr sz="2133" dirty="0"/>
          </a:p>
        </p:txBody>
      </p:sp>
      <p:sp>
        <p:nvSpPr>
          <p:cNvPr id="149" name="Google Shape;149;p20"/>
          <p:cNvSpPr txBox="1"/>
          <p:nvPr/>
        </p:nvSpPr>
        <p:spPr>
          <a:xfrm>
            <a:off x="6698611" y="5655134"/>
            <a:ext cx="1905200" cy="574412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Land surface</a:t>
            </a:r>
            <a:endParaRPr sz="2133"/>
          </a:p>
        </p:txBody>
      </p:sp>
      <p:sp>
        <p:nvSpPr>
          <p:cNvPr id="150" name="Google Shape;150;p20"/>
          <p:cNvSpPr txBox="1"/>
          <p:nvPr/>
        </p:nvSpPr>
        <p:spPr>
          <a:xfrm>
            <a:off x="9614967" y="5655134"/>
            <a:ext cx="1905200" cy="57441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Sea ice</a:t>
            </a:r>
            <a:endParaRPr sz="2133"/>
          </a:p>
        </p:txBody>
      </p:sp>
      <p:sp>
        <p:nvSpPr>
          <p:cNvPr id="151" name="Google Shape;151;p20"/>
          <p:cNvSpPr txBox="1"/>
          <p:nvPr/>
        </p:nvSpPr>
        <p:spPr>
          <a:xfrm>
            <a:off x="865900" y="4827168"/>
            <a:ext cx="502119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Models of the different components</a:t>
            </a:r>
            <a:endParaRPr sz="2400" dirty="0"/>
          </a:p>
        </p:txBody>
      </p:sp>
      <p:sp>
        <p:nvSpPr>
          <p:cNvPr id="152" name="Google Shape;152;p20"/>
          <p:cNvSpPr txBox="1"/>
          <p:nvPr/>
        </p:nvSpPr>
        <p:spPr>
          <a:xfrm>
            <a:off x="395052" y="2974946"/>
            <a:ext cx="1905200" cy="574412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Atmosphere</a:t>
            </a:r>
            <a:endParaRPr sz="2133"/>
          </a:p>
        </p:txBody>
      </p:sp>
      <p:sp>
        <p:nvSpPr>
          <p:cNvPr id="153" name="Google Shape;153;p20"/>
          <p:cNvSpPr txBox="1"/>
          <p:nvPr/>
        </p:nvSpPr>
        <p:spPr>
          <a:xfrm>
            <a:off x="2468569" y="2974946"/>
            <a:ext cx="1905200" cy="574412"/>
          </a:xfrm>
          <a:prstGeom prst="rect">
            <a:avLst/>
          </a:prstGeom>
          <a:solidFill>
            <a:srgbClr val="3C78D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Ocean</a:t>
            </a:r>
            <a:endParaRPr sz="2133"/>
          </a:p>
        </p:txBody>
      </p:sp>
      <p:sp>
        <p:nvSpPr>
          <p:cNvPr id="154" name="Google Shape;154;p20"/>
          <p:cNvSpPr txBox="1"/>
          <p:nvPr/>
        </p:nvSpPr>
        <p:spPr>
          <a:xfrm>
            <a:off x="395052" y="3696730"/>
            <a:ext cx="1905200" cy="574412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Land surface</a:t>
            </a:r>
            <a:endParaRPr sz="2133"/>
          </a:p>
        </p:txBody>
      </p:sp>
      <p:sp>
        <p:nvSpPr>
          <p:cNvPr id="155" name="Google Shape;155;p20"/>
          <p:cNvSpPr txBox="1"/>
          <p:nvPr/>
        </p:nvSpPr>
        <p:spPr>
          <a:xfrm>
            <a:off x="2468569" y="3696730"/>
            <a:ext cx="1905200" cy="57441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Sea ice</a:t>
            </a:r>
            <a:endParaRPr sz="2133"/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3423851" y="2407233"/>
            <a:ext cx="4918400" cy="4104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3463600" cy="12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General model structure</a:t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>
            <a:off x="3753533" y="2770900"/>
            <a:ext cx="4346800" cy="2220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4" name="Google Shape;164;p21"/>
          <p:cNvSpPr txBox="1"/>
          <p:nvPr/>
        </p:nvSpPr>
        <p:spPr>
          <a:xfrm>
            <a:off x="3879200" y="3446334"/>
            <a:ext cx="1905200" cy="574412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Atmosphere</a:t>
            </a:r>
            <a:endParaRPr sz="2133"/>
          </a:p>
        </p:txBody>
      </p:sp>
      <p:sp>
        <p:nvSpPr>
          <p:cNvPr id="165" name="Google Shape;165;p21"/>
          <p:cNvSpPr txBox="1"/>
          <p:nvPr/>
        </p:nvSpPr>
        <p:spPr>
          <a:xfrm>
            <a:off x="5952717" y="3446334"/>
            <a:ext cx="1905200" cy="574412"/>
          </a:xfrm>
          <a:prstGeom prst="rect">
            <a:avLst/>
          </a:prstGeom>
          <a:solidFill>
            <a:srgbClr val="3C78D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Ocean</a:t>
            </a:r>
            <a:endParaRPr sz="2133"/>
          </a:p>
        </p:txBody>
      </p:sp>
      <p:sp>
        <p:nvSpPr>
          <p:cNvPr id="166" name="Google Shape;166;p21"/>
          <p:cNvSpPr txBox="1"/>
          <p:nvPr/>
        </p:nvSpPr>
        <p:spPr>
          <a:xfrm>
            <a:off x="3879200" y="4168118"/>
            <a:ext cx="1905200" cy="574412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Land surface</a:t>
            </a:r>
            <a:endParaRPr sz="2133"/>
          </a:p>
        </p:txBody>
      </p:sp>
      <p:sp>
        <p:nvSpPr>
          <p:cNvPr id="167" name="Google Shape;167;p21"/>
          <p:cNvSpPr txBox="1"/>
          <p:nvPr/>
        </p:nvSpPr>
        <p:spPr>
          <a:xfrm>
            <a:off x="5952717" y="4168118"/>
            <a:ext cx="1905200" cy="57441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133"/>
              <a:t>Sea ice</a:t>
            </a:r>
            <a:endParaRPr sz="2133"/>
          </a:p>
        </p:txBody>
      </p:sp>
      <p:sp>
        <p:nvSpPr>
          <p:cNvPr id="168" name="Google Shape;168;p21"/>
          <p:cNvSpPr txBox="1"/>
          <p:nvPr/>
        </p:nvSpPr>
        <p:spPr>
          <a:xfrm>
            <a:off x="4982451" y="5319760"/>
            <a:ext cx="1801200" cy="984845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solidFill>
                  <a:schemeClr val="lt1"/>
                </a:solidFill>
              </a:rPr>
              <a:t>Model parameters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4055736" y="2830821"/>
            <a:ext cx="364993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Process representation</a:t>
            </a:r>
            <a:endParaRPr sz="2400" dirty="0"/>
          </a:p>
        </p:txBody>
      </p:sp>
      <p:sp>
        <p:nvSpPr>
          <p:cNvPr id="170" name="Google Shape;170;p21"/>
          <p:cNvSpPr txBox="1"/>
          <p:nvPr/>
        </p:nvSpPr>
        <p:spPr>
          <a:xfrm>
            <a:off x="882633" y="4049034"/>
            <a:ext cx="1801200" cy="984845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Initial conditions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4479480" y="836281"/>
            <a:ext cx="2609840" cy="984845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solidFill>
                  <a:schemeClr val="lt1"/>
                </a:solidFill>
              </a:rPr>
              <a:t>Emission scenarios and land use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9082267" y="4049034"/>
            <a:ext cx="1801200" cy="984845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Model predictions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2876441" y="4121033"/>
            <a:ext cx="354800" cy="67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" name="Google Shape;174;p21"/>
          <p:cNvSpPr/>
          <p:nvPr/>
        </p:nvSpPr>
        <p:spPr>
          <a:xfrm>
            <a:off x="8534859" y="4121033"/>
            <a:ext cx="354800" cy="67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" name="Google Shape;175;p21"/>
          <p:cNvSpPr/>
          <p:nvPr/>
        </p:nvSpPr>
        <p:spPr>
          <a:xfrm rot="5400000">
            <a:off x="5705651" y="1772251"/>
            <a:ext cx="354800" cy="67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A model is a mathematical representation of how we think the real world works</a:t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1088602" y="3573658"/>
            <a:ext cx="8566400" cy="677068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800"/>
              <a:t>T</a:t>
            </a:r>
            <a:r>
              <a:rPr lang="en" sz="2800" baseline="-25000"/>
              <a:t>arrival</a:t>
            </a:r>
            <a:r>
              <a:rPr lang="en" sz="2800"/>
              <a:t> = T</a:t>
            </a:r>
            <a:r>
              <a:rPr lang="en" sz="2800" baseline="-25000"/>
              <a:t>departure</a:t>
            </a:r>
            <a:r>
              <a:rPr lang="en" sz="2800"/>
              <a:t> + t</a:t>
            </a:r>
            <a:r>
              <a:rPr lang="en" sz="2800" baseline="-25000"/>
              <a:t>walk to station</a:t>
            </a:r>
            <a:r>
              <a:rPr lang="en" sz="2800"/>
              <a:t> + t</a:t>
            </a:r>
            <a:r>
              <a:rPr lang="en" sz="2800" baseline="-25000"/>
              <a:t>on the train</a:t>
            </a:r>
            <a:r>
              <a:rPr lang="en" sz="2800"/>
              <a:t> + t</a:t>
            </a:r>
            <a:r>
              <a:rPr lang="en" sz="2800" baseline="-25000"/>
              <a:t>walk to department</a:t>
            </a:r>
            <a:endParaRPr sz="2800" baseline="-25000"/>
          </a:p>
        </p:txBody>
      </p:sp>
      <p:sp>
        <p:nvSpPr>
          <p:cNvPr id="101" name="Google Shape;101;p17"/>
          <p:cNvSpPr txBox="1"/>
          <p:nvPr/>
        </p:nvSpPr>
        <p:spPr>
          <a:xfrm>
            <a:off x="903666" y="2054934"/>
            <a:ext cx="652454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A model of how long it takes to get to college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54600-5B8D-63F0-2DC4-B1A318BA933B}"/>
              </a:ext>
            </a:extLst>
          </p:cNvPr>
          <p:cNvSpPr txBox="1"/>
          <p:nvPr/>
        </p:nvSpPr>
        <p:spPr>
          <a:xfrm>
            <a:off x="4419739" y="4784605"/>
            <a:ext cx="3352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Process representation - equation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51F14A9-6199-7B40-89CD-ECC6CE50E10D}" vid="{9A858FEC-64F3-E640-BF82-F2FDCED49D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esu_template</Template>
  <TotalTime>2195</TotalTime>
  <Words>1051</Words>
  <Application>Microsoft Macintosh PowerPoint</Application>
  <PresentationFormat>Widescreen</PresentationFormat>
  <Paragraphs>226</Paragraphs>
  <Slides>40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Cambria Math</vt:lpstr>
      <vt:lpstr>Georgia</vt:lpstr>
      <vt:lpstr>Office Theme</vt:lpstr>
      <vt:lpstr>Earth System Models</vt:lpstr>
      <vt:lpstr>PowerPoint Presentation</vt:lpstr>
      <vt:lpstr>What are these predictions? What is uncertainty?</vt:lpstr>
      <vt:lpstr>Earth system models</vt:lpstr>
      <vt:lpstr>Earth system models - mathematical representations of our current knowledge of earth system processes</vt:lpstr>
      <vt:lpstr>A short history of earth system models</vt:lpstr>
      <vt:lpstr>Earth system models are not one thing - some definitions</vt:lpstr>
      <vt:lpstr>General model structure</vt:lpstr>
      <vt:lpstr>A model is a mathematical representation of how we think the real world works</vt:lpstr>
      <vt:lpstr>A model is a mathematical representation of how we think the real world works</vt:lpstr>
      <vt:lpstr>A model is a mathematical representation of how we think the real world works</vt:lpstr>
      <vt:lpstr>Simple models you have worked with</vt:lpstr>
      <vt:lpstr>General model structure</vt:lpstr>
      <vt:lpstr>Process representation - atmosphere</vt:lpstr>
      <vt:lpstr>Process representation - land</vt:lpstr>
      <vt:lpstr>Process representation - ocean</vt:lpstr>
      <vt:lpstr>Stand-alone land and ocean models</vt:lpstr>
      <vt:lpstr>Atmospheric coupling: climate variables calculated in model</vt:lpstr>
      <vt:lpstr>Land-atmosphere feedbacks: albedo</vt:lpstr>
      <vt:lpstr>Land-atmosphere and ocean atmosphere feedbacks: CO2 and temperature</vt:lpstr>
      <vt:lpstr>The only inputs for a fully coupled Earth System Model is solar radiation at the top of the atmosphere, anthropogenic emissions and a land use map</vt:lpstr>
      <vt:lpstr>A model is a mathematical representation of how we think the real world works</vt:lpstr>
      <vt:lpstr>Parameters: physical constants</vt:lpstr>
      <vt:lpstr>Parameters: spatially variable properties</vt:lpstr>
      <vt:lpstr>Parameter values from observations</vt:lpstr>
      <vt:lpstr>Parameter values from observations: paint by numbers</vt:lpstr>
      <vt:lpstr>Parameter values from observations: machine learning</vt:lpstr>
      <vt:lpstr>General model structure</vt:lpstr>
      <vt:lpstr>How does a model run in time?</vt:lpstr>
      <vt:lpstr>Differential versus discrete solutions</vt:lpstr>
      <vt:lpstr>How does a model run in time?</vt:lpstr>
      <vt:lpstr>Model output: timeseries of many variables</vt:lpstr>
      <vt:lpstr>How does a model run in space?</vt:lpstr>
      <vt:lpstr>How does a model run in space?</vt:lpstr>
      <vt:lpstr>How does a model run in space?</vt:lpstr>
      <vt:lpstr>Trade offs between high and low resolution</vt:lpstr>
      <vt:lpstr>Model output: timeseries of many variables in each grid cell</vt:lpstr>
      <vt:lpstr>Model output: timeseries of many variables in each grid cell for many variables</vt:lpstr>
      <vt:lpstr>General model structure</vt:lpstr>
      <vt:lpstr>What are these predictions? What is uncertainty?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 System Models</dc:title>
  <dc:creator>Silvia Caldararu</dc:creator>
  <cp:lastModifiedBy>Silvia Caldararu</cp:lastModifiedBy>
  <cp:revision>1</cp:revision>
  <dcterms:created xsi:type="dcterms:W3CDTF">2023-02-16T17:07:42Z</dcterms:created>
  <dcterms:modified xsi:type="dcterms:W3CDTF">2025-02-17T09:29:36Z</dcterms:modified>
</cp:coreProperties>
</file>